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366" r:id="rId3"/>
    <p:sldId id="367" r:id="rId4"/>
    <p:sldId id="384" r:id="rId5"/>
    <p:sldId id="385" r:id="rId6"/>
    <p:sldId id="257" r:id="rId7"/>
    <p:sldId id="335" r:id="rId8"/>
    <p:sldId id="334" r:id="rId9"/>
    <p:sldId id="386" r:id="rId10"/>
    <p:sldId id="368" r:id="rId11"/>
    <p:sldId id="310" r:id="rId12"/>
    <p:sldId id="369" r:id="rId13"/>
    <p:sldId id="374" r:id="rId14"/>
    <p:sldId id="370" r:id="rId15"/>
    <p:sldId id="336" r:id="rId16"/>
    <p:sldId id="337" r:id="rId17"/>
    <p:sldId id="302" r:id="rId18"/>
    <p:sldId id="349" r:id="rId19"/>
    <p:sldId id="311" r:id="rId20"/>
    <p:sldId id="338" r:id="rId21"/>
    <p:sldId id="342" r:id="rId22"/>
    <p:sldId id="343" r:id="rId23"/>
    <p:sldId id="344" r:id="rId24"/>
    <p:sldId id="387" r:id="rId25"/>
    <p:sldId id="376" r:id="rId26"/>
    <p:sldId id="378" r:id="rId27"/>
    <p:sldId id="304" r:id="rId28"/>
    <p:sldId id="377" r:id="rId29"/>
    <p:sldId id="348" r:id="rId30"/>
    <p:sldId id="380" r:id="rId31"/>
    <p:sldId id="316" r:id="rId32"/>
    <p:sldId id="350" r:id="rId33"/>
    <p:sldId id="351" r:id="rId34"/>
    <p:sldId id="354" r:id="rId35"/>
    <p:sldId id="352" r:id="rId36"/>
    <p:sldId id="290" r:id="rId37"/>
    <p:sldId id="305" r:id="rId38"/>
    <p:sldId id="291" r:id="rId39"/>
    <p:sldId id="356" r:id="rId40"/>
    <p:sldId id="355" r:id="rId41"/>
    <p:sldId id="359" r:id="rId42"/>
    <p:sldId id="362" r:id="rId43"/>
    <p:sldId id="306" r:id="rId44"/>
    <p:sldId id="363" r:id="rId45"/>
    <p:sldId id="388" r:id="rId46"/>
    <p:sldId id="313" r:id="rId47"/>
    <p:sldId id="324" r:id="rId48"/>
    <p:sldId id="325" r:id="rId49"/>
    <p:sldId id="326" r:id="rId50"/>
    <p:sldId id="327" r:id="rId51"/>
    <p:sldId id="307" r:id="rId52"/>
    <p:sldId id="328" r:id="rId53"/>
    <p:sldId id="329" r:id="rId54"/>
    <p:sldId id="330" r:id="rId55"/>
    <p:sldId id="331" r:id="rId56"/>
    <p:sldId id="308" r:id="rId57"/>
    <p:sldId id="332" r:id="rId58"/>
    <p:sldId id="309" r:id="rId59"/>
    <p:sldId id="293" r:id="rId60"/>
    <p:sldId id="382" r:id="rId61"/>
    <p:sldId id="383" r:id="rId62"/>
    <p:sldId id="346" r:id="rId63"/>
    <p:sldId id="347" r:id="rId64"/>
    <p:sldId id="360" r:id="rId65"/>
    <p:sldId id="361" r:id="rId66"/>
    <p:sldId id="364" r:id="rId67"/>
    <p:sldId id="365" r:id="rId68"/>
    <p:sldId id="373" r:id="rId69"/>
    <p:sldId id="379" r:id="rId70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F26A"/>
    <a:srgbClr val="C6C53F"/>
    <a:srgbClr val="B8BB2D"/>
    <a:srgbClr val="B8B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79" autoAdjust="0"/>
    <p:restoredTop sz="74363" autoAdjust="0"/>
  </p:normalViewPr>
  <p:slideViewPr>
    <p:cSldViewPr snapToGrid="0" snapToObjects="1">
      <p:cViewPr varScale="1">
        <p:scale>
          <a:sx n="73" d="100"/>
          <a:sy n="73" d="100"/>
        </p:scale>
        <p:origin x="-169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9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B5F02-3A3F-6241-AFCF-6F72220DB821}" type="datetimeFigureOut">
              <a:rPr lang="fr-FR" smtClean="0"/>
              <a:t>06/09/18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2D44F-46DF-724A-8F9A-F4764A9B96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696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Un</a:t>
            </a:r>
            <a:r>
              <a:rPr lang="fr-FR" baseline="0" dirty="0" smtClean="0"/>
              <a:t> long titre pour un problème simple,</a:t>
            </a:r>
            <a:r>
              <a:rPr lang="is-IS" baseline="0" dirty="0" smtClean="0"/>
              <a:t>…</a:t>
            </a:r>
          </a:p>
          <a:p>
            <a:endParaRPr lang="is-IS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711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1761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899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154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821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 cours de ce stage, nous avons pu confirmer que les outils de simulation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proposés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les environnements ROS et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Gazebo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pouvait permettre le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développement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produit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V2, qualitativement et quantitativement.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pu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implémenter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une plateforme de test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simulée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Gazebo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l’environne- ment physique virtuel associé, permettant ainsi d’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émuler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chantier d’ensilage, le tracteur et le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système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 monté sur celui-ci.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mis en place le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système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localisation en mettant en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oeuvre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compo-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́-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éxistant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fusion de capteurs,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ekf_robot_localization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ainsi exploiter des signaux de l’IMU et du GPS. Ceci nous permet d’obtenir la pose du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véhicule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une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précision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compatible avec un reconstitution qualitative du chantier simulé. Nous avons aussi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développe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les scripts permettant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vérifier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bon fonctionnement de ce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procéde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mis en place la chaine d’acquisition des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données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Lidar en utilisant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palement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composants disponibles dans Point Cloud Library. Nous avons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prétraite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ces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données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convertissant le format angles/distance en un nuage de points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préliminaire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nous avons filtré ce nuage de points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manière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répartir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régulièrement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points de mesure et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réduire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flot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données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traiter.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enfin mis en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oeuvre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composant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OctoMap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effectuer l’accumulation des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données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LIDAR acquises. Nous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générons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ainsi un nuage de points 3D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représentant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notre chantier d’ensilage simulé. Nous validons ainsi la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faisabilite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aussi tenté d’utiliser le prototype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 pour exploiter des captures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réelles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Ce travail est encore en cours. </a:t>
            </a:r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pu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dégager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axes d’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amélioration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augmenter la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précision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localisation, obtenir un nuage de points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représentant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fidèlement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chantier. L’objectif de ces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améliorations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d’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accéder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un niveau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du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procéde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qui permette des mesures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précises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tassage et du volume. </a:t>
            </a:r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donc à l’issue de ce stage une plateforme fondamentale de simulation qui va permettre à Tellus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développer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fonctionnalités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mesures du tassage de silo et de mesure de volume du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système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V2. </a:t>
            </a:r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 </a:t>
            </a:r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 plateforme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simulée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 aussi permettre à Tellus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tester virtuelle- ment diverses configurations de capteurs et ainsi permettre de mieux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définir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contour du produit. Cela permet à Tellus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d’envisager que les premiers tests en grandeur du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système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V2, au cours de vrais chantiers d’ensilage, se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dérouleront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manière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productive. </a:t>
            </a:r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L’avenir du projet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 est en cours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détermination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ses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commenditaires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avec une forte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probabilite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de continuer pour au moins un an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supplémentaire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Cette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année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consacrée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 montage d’un prototype fonctionnel et de la conduite des tests en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deur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Tellus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m’a proposé de continuer l’aventure, et nous sommes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tombés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d’accord pour mener à bien ensemble ce projet dans le cadre d’un CDD d’un an. 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013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 cours de ce stage, nous avons pu confirmer que les outils de simulation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proposés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les environnements ROS et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Gazebo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pouvait permettre le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développement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produit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V2, qualitativement et quantitativement.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pu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implémenter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une plateforme de test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simulée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Gazebo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l’environne- ment physique virtuel associé, permettant ainsi d’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émuler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chantier d’ensilage, le tracteur et le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système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 monté sur celui-ci.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mis en place le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système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localisation en mettant en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oeuvre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compo-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́-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éxistant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fusion de capteurs,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ekf_robot_localization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ainsi exploiter des signaux de l’IMU et du GPS. Ceci nous permet d’obtenir la pose du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véhicule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une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précision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compatible avec un reconstitution qualitative du chantier simulé. Nous avons aussi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développe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les scripts permettant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vérifier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bon fonctionnement de ce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procéde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mis en place la chaine d’acquisition des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données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Lidar en utilisant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palement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composants disponibles dans Point Cloud Library. Nous avons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prétraite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ces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données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convertissant le format angles/distance en un nuage de points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préliminaire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nous avons filtré ce nuage de points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manière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répartir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régulièrement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points de mesure et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réduire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flot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données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traiter.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enfin mis en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oeuvre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composant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OctoMap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effectuer l’accumulation des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données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LIDAR acquises. Nous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générons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ainsi un nuage de points 3D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représentant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notre chantier d’ensilage simulé. Nous validons ainsi la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faisabilite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aussi tenté d’utiliser le prototype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 pour exploiter des captures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réelles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Ce travail est encore en cours. </a:t>
            </a:r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pu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dégager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axes d’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amélioration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augmenter la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précision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localisation, obtenir un nuage de points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représentant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fidèlement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chantier. L’objectif de ces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améliorations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d’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accéder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un niveau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du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procéde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qui permette des mesures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précises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tassage et du volume. </a:t>
            </a:r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donc à l’issue de ce stage une plateforme fondamentale de simulation qui va permettre à Tellus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développer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fonctionnalités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mesures du tassage de silo et de mesure de volume du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système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V2. </a:t>
            </a:r>
            <a:endParaRPr lang="fr-FR" dirty="0" smtClean="0"/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 plateforme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simulée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 aussi permettre à Tellus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tester virtuelle- ment diverses configurations de capteurs et ainsi permettre de mieux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définir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contour du produit. Cela permet à Tellus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d’envisager que les premiers tests en grandeur du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système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V2, au cours de vrais chantiers d’ensilage, se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dérouleront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manière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productive.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L’avenir du projet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 est en cours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détermination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ses commanditaires, avec une forte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probabilite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de continuer pour au moins un an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supplémentaire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Cette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année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consacrée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 montage d’un prototype fonctionnel et de la conduite des tests en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deur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Tellus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m’a proposé de continuer l’aventure, et nous sommes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tombés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d’accord pour mener à bien ensemble ce projet dans le cadre d’un CDD d’un an. 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8158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3709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4568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GPS</a:t>
            </a:r>
            <a:r>
              <a:rPr lang="fr-FR" baseline="0" dirty="0" smtClean="0"/>
              <a:t> RTK: Real time </a:t>
            </a:r>
            <a:r>
              <a:rPr lang="fr-FR" baseline="0" dirty="0" err="1" smtClean="0"/>
              <a:t>Kinematics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7032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Ici</a:t>
            </a:r>
            <a:r>
              <a:rPr lang="fr-FR" baseline="0" dirty="0" smtClean="0"/>
              <a:t> présenter </a:t>
            </a:r>
            <a:r>
              <a:rPr lang="fr-FR" baseline="0" dirty="0" err="1" smtClean="0"/>
              <a:t>Symeter</a:t>
            </a:r>
            <a:r>
              <a:rPr lang="fr-FR" baseline="0" dirty="0" smtClean="0"/>
              <a:t> V2 dans son ensemble.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1327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Etre concis.</a:t>
            </a:r>
            <a:r>
              <a:rPr lang="fr-FR" baseline="0" dirty="0" smtClean="0"/>
              <a:t> 30 secondes max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6745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8641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992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Modèle mécanique</a:t>
            </a:r>
          </a:p>
          <a:p>
            <a:pPr lvl="1"/>
            <a:r>
              <a:rPr lang="fr-FR" dirty="0" smtClean="0"/>
              <a:t>Vue 3D du tracteur</a:t>
            </a:r>
          </a:p>
          <a:p>
            <a:pPr lvl="1"/>
            <a:r>
              <a:rPr lang="fr-FR" dirty="0" smtClean="0"/>
              <a:t>Décomposition de tous les frames</a:t>
            </a:r>
          </a:p>
          <a:p>
            <a:pPr lvl="1"/>
            <a:r>
              <a:rPr lang="fr-FR" dirty="0" smtClean="0"/>
              <a:t>Capture d’écran code XML</a:t>
            </a:r>
          </a:p>
          <a:p>
            <a:r>
              <a:rPr lang="fr-FR" dirty="0" smtClean="0"/>
              <a:t>Modèle de contrôle (éviter les dérapages!)</a:t>
            </a:r>
          </a:p>
          <a:p>
            <a:pPr lvl="1"/>
            <a:r>
              <a:rPr lang="fr-FR" dirty="0" smtClean="0"/>
              <a:t>4 roues motrices</a:t>
            </a:r>
          </a:p>
          <a:p>
            <a:pPr lvl="1"/>
            <a:r>
              <a:rPr lang="fr-FR" dirty="0" smtClean="0"/>
              <a:t>2 roues directionnelles</a:t>
            </a:r>
          </a:p>
          <a:p>
            <a:pPr lvl="1"/>
            <a:r>
              <a:rPr lang="fr-FR" dirty="0" smtClean="0"/>
              <a:t>Vue géométrie</a:t>
            </a:r>
          </a:p>
          <a:p>
            <a:pPr lvl="1"/>
            <a:r>
              <a:rPr lang="fr-FR" dirty="0" smtClean="0"/>
              <a:t>Modèle de </a:t>
            </a:r>
            <a:r>
              <a:rPr lang="fr-FR" dirty="0" err="1" smtClean="0"/>
              <a:t>controller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93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06/09/18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201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06/09/18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2219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06/09/18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2916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06/09/18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81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06/09/18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013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06/09/18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19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06/09/18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7106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06/09/18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828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06/09/18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7179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06/09/18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536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06/09/18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8272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D7C47-2859-D342-97EF-19C6DB544242}" type="datetimeFigureOut">
              <a:rPr lang="fr-FR" smtClean="0"/>
              <a:t>06/09/18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16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0.png"/><Relationship Id="rId9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494828" y="676315"/>
            <a:ext cx="8263619" cy="2474622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396648"/>
            <a:ext cx="7772400" cy="1470025"/>
          </a:xfrm>
        </p:spPr>
        <p:txBody>
          <a:bodyPr>
            <a:noAutofit/>
          </a:bodyPr>
          <a:lstStyle/>
          <a:p>
            <a:r>
              <a:rPr lang="fr-FR" sz="3200" dirty="0" smtClean="0"/>
              <a:t>Etude et </a:t>
            </a:r>
            <a:r>
              <a:rPr lang="fr-FR" sz="3200" dirty="0" err="1" smtClean="0"/>
              <a:t>développement</a:t>
            </a:r>
            <a:r>
              <a:rPr lang="fr-FR" sz="3200" dirty="0" smtClean="0"/>
              <a:t> d’outils </a:t>
            </a:r>
            <a:r>
              <a:rPr lang="fr-FR" sz="3200" dirty="0" err="1" smtClean="0"/>
              <a:t>mathématiques</a:t>
            </a:r>
            <a:r>
              <a:rPr lang="fr-FR" sz="3200" dirty="0" smtClean="0"/>
              <a:t> pour estimer, en temps </a:t>
            </a:r>
            <a:r>
              <a:rPr lang="fr-FR" sz="3200" dirty="0" err="1" smtClean="0"/>
              <a:t>réel</a:t>
            </a:r>
            <a:r>
              <a:rPr lang="fr-FR" sz="3200" dirty="0" smtClean="0"/>
              <a:t>, le tassage et le volume d’un silo de </a:t>
            </a:r>
            <a:r>
              <a:rPr lang="fr-FR" sz="3200" dirty="0" err="1" smtClean="0"/>
              <a:t>maïs</a:t>
            </a:r>
            <a:r>
              <a:rPr lang="fr-FR" sz="3200" dirty="0" smtClean="0"/>
              <a:t> à partir de capteurs </a:t>
            </a:r>
            <a:r>
              <a:rPr lang="fr-FR" sz="3200" dirty="0" err="1" smtClean="0"/>
              <a:t>embarqués</a:t>
            </a:r>
            <a:r>
              <a:rPr lang="fr-FR" sz="3200" dirty="0" smtClean="0"/>
              <a:t> </a:t>
            </a:r>
            <a:br>
              <a:rPr lang="fr-FR" sz="3200" dirty="0" smtClean="0"/>
            </a:br>
            <a:endParaRPr lang="fr-FR" sz="32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11475" y="3512053"/>
            <a:ext cx="5341560" cy="1220368"/>
          </a:xfrm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Soutenance de Stage</a:t>
            </a:r>
          </a:p>
          <a:p>
            <a:r>
              <a:rPr lang="fr-FR" dirty="0" smtClean="0"/>
              <a:t>Sébastien Hervieu</a:t>
            </a:r>
          </a:p>
          <a:p>
            <a:r>
              <a:rPr lang="fr-FR" dirty="0" smtClean="0"/>
              <a:t>7 Septembre 2018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49158" y="473242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5" name="Image 4" descr="univ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903537"/>
            <a:ext cx="3409979" cy="1756247"/>
          </a:xfrm>
          <a:prstGeom prst="rect">
            <a:avLst/>
          </a:prstGeom>
        </p:spPr>
      </p:pic>
      <p:pic>
        <p:nvPicPr>
          <p:cNvPr id="6" name="Image 5" descr="logo-tellusen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5410521"/>
            <a:ext cx="35306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4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515895" y="922421"/>
            <a:ext cx="224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 retour au problème</a:t>
            </a:r>
            <a:endParaRPr lang="fr-FR" dirty="0"/>
          </a:p>
        </p:txBody>
      </p:sp>
      <p:pic>
        <p:nvPicPr>
          <p:cNvPr id="5" name="Image 4" descr="silo_couloir_tass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36" y="1979445"/>
            <a:ext cx="6934235" cy="390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25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r 12"/>
          <p:cNvGrpSpPr/>
          <p:nvPr/>
        </p:nvGrpSpPr>
        <p:grpSpPr>
          <a:xfrm>
            <a:off x="203685" y="116981"/>
            <a:ext cx="3035848" cy="1892808"/>
            <a:chOff x="203685" y="116981"/>
            <a:chExt cx="3035848" cy="1892808"/>
          </a:xfrm>
        </p:grpSpPr>
        <p:pic>
          <p:nvPicPr>
            <p:cNvPr id="6" name="Image 5" descr="logo_symete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685" y="116981"/>
              <a:ext cx="2865120" cy="1892808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3054867" y="1246111"/>
              <a:ext cx="1846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 sz="3600" dirty="0"/>
            </a:p>
          </p:txBody>
        </p:sp>
      </p:grpSp>
      <p:sp>
        <p:nvSpPr>
          <p:cNvPr id="4" name="ZoneTexte 3"/>
          <p:cNvSpPr txBox="1"/>
          <p:nvPr/>
        </p:nvSpPr>
        <p:spPr>
          <a:xfrm>
            <a:off x="3836737" y="842211"/>
            <a:ext cx="3678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Une première solution créée en 2017</a:t>
            </a:r>
            <a:endParaRPr lang="fr-FR" dirty="0"/>
          </a:p>
        </p:txBody>
      </p:sp>
      <p:pic>
        <p:nvPicPr>
          <p:cNvPr id="15" name="Image 14" descr="ArchiGenV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33" y="2103368"/>
            <a:ext cx="6122236" cy="36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84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symeterv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360" y="1513480"/>
            <a:ext cx="6292228" cy="4848210"/>
          </a:xfrm>
          <a:prstGeom prst="rect">
            <a:avLst/>
          </a:prstGeom>
        </p:spPr>
      </p:pic>
      <p:grpSp>
        <p:nvGrpSpPr>
          <p:cNvPr id="13" name="Grouper 12"/>
          <p:cNvGrpSpPr/>
          <p:nvPr/>
        </p:nvGrpSpPr>
        <p:grpSpPr>
          <a:xfrm>
            <a:off x="203685" y="116981"/>
            <a:ext cx="3035848" cy="1892808"/>
            <a:chOff x="203685" y="116981"/>
            <a:chExt cx="3035848" cy="1892808"/>
          </a:xfrm>
        </p:grpSpPr>
        <p:pic>
          <p:nvPicPr>
            <p:cNvPr id="6" name="Image 5" descr="logo_symet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685" y="116981"/>
              <a:ext cx="2865120" cy="1892808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3054867" y="1246111"/>
              <a:ext cx="1846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 sz="3600" dirty="0"/>
            </a:p>
          </p:txBody>
        </p:sp>
      </p:grpSp>
      <p:sp>
        <p:nvSpPr>
          <p:cNvPr id="5" name="ZoneTexte 4"/>
          <p:cNvSpPr txBox="1"/>
          <p:nvPr/>
        </p:nvSpPr>
        <p:spPr>
          <a:xfrm>
            <a:off x="4023895" y="802105"/>
            <a:ext cx="12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 en action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8800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symeterv1_gu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05" y="1246111"/>
            <a:ext cx="5352494" cy="518809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0" y="3275263"/>
            <a:ext cx="3054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Cartographie Temps Réel de Silo</a:t>
            </a:r>
            <a:endParaRPr lang="fr-FR" sz="2800" dirty="0"/>
          </a:p>
        </p:txBody>
      </p:sp>
      <p:grpSp>
        <p:nvGrpSpPr>
          <p:cNvPr id="13" name="Grouper 12"/>
          <p:cNvGrpSpPr/>
          <p:nvPr/>
        </p:nvGrpSpPr>
        <p:grpSpPr>
          <a:xfrm>
            <a:off x="203685" y="116981"/>
            <a:ext cx="3035848" cy="1892808"/>
            <a:chOff x="203685" y="116981"/>
            <a:chExt cx="3035848" cy="1892808"/>
          </a:xfrm>
        </p:grpSpPr>
        <p:pic>
          <p:nvPicPr>
            <p:cNvPr id="6" name="Image 5" descr="logo_symet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685" y="116981"/>
              <a:ext cx="2865120" cy="1892808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3054867" y="1246111"/>
              <a:ext cx="1846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531739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r 12"/>
          <p:cNvGrpSpPr/>
          <p:nvPr/>
        </p:nvGrpSpPr>
        <p:grpSpPr>
          <a:xfrm>
            <a:off x="203685" y="116981"/>
            <a:ext cx="3035848" cy="1892808"/>
            <a:chOff x="203685" y="116981"/>
            <a:chExt cx="3035848" cy="1892808"/>
          </a:xfrm>
        </p:grpSpPr>
        <p:pic>
          <p:nvPicPr>
            <p:cNvPr id="6" name="Image 5" descr="logo_symet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685" y="116981"/>
              <a:ext cx="2865120" cy="1892808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3054867" y="1246111"/>
              <a:ext cx="1846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 sz="3600" dirty="0"/>
            </a:p>
          </p:txBody>
        </p:sp>
      </p:grpSp>
      <p:pic>
        <p:nvPicPr>
          <p:cNvPr id="14" name="Image 13" descr="ArchiGenV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9" y="2888702"/>
            <a:ext cx="4818888" cy="2886456"/>
          </a:xfrm>
          <a:prstGeom prst="rect">
            <a:avLst/>
          </a:prstGeom>
        </p:spPr>
      </p:pic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3239533" y="1246111"/>
            <a:ext cx="5904467" cy="1910039"/>
          </a:xfrm>
        </p:spPr>
        <p:txBody>
          <a:bodyPr/>
          <a:lstStyle/>
          <a:p>
            <a:r>
              <a:rPr lang="fr-FR" dirty="0" smtClean="0"/>
              <a:t>Des points d’amélioration</a:t>
            </a:r>
          </a:p>
          <a:p>
            <a:pPr lvl="1"/>
            <a:r>
              <a:rPr lang="fr-FR" dirty="0" smtClean="0"/>
              <a:t>Mise en œuvre complexe</a:t>
            </a:r>
          </a:p>
          <a:p>
            <a:pPr lvl="1"/>
            <a:r>
              <a:rPr lang="fr-FR" dirty="0" smtClean="0"/>
              <a:t>Mise en place longue</a:t>
            </a:r>
          </a:p>
          <a:p>
            <a:pPr lvl="1">
              <a:buFontTx/>
              <a:buChar char="-"/>
            </a:pPr>
            <a:endParaRPr lang="fr-FR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2829790" y="5336689"/>
            <a:ext cx="4808715" cy="120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 smtClean="0"/>
              <a:t>Wifi en limite de portée</a:t>
            </a:r>
          </a:p>
          <a:p>
            <a:pPr marL="857250" lvl="2" indent="0">
              <a:buNone/>
            </a:pPr>
            <a:r>
              <a:rPr lang="fr-FR" dirty="0" smtClean="0">
                <a:sym typeface="Wingdings"/>
              </a:rPr>
              <a:t> Fiabilité </a:t>
            </a:r>
            <a:r>
              <a:rPr lang="fr-FR" dirty="0" smtClean="0">
                <a:sym typeface="Wingdings"/>
              </a:rPr>
              <a:t>améliorable</a:t>
            </a:r>
            <a:endParaRPr lang="fr-FR" dirty="0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4703594" y="3156150"/>
            <a:ext cx="4808715" cy="120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 smtClean="0"/>
              <a:t>A l’aplomb du silo</a:t>
            </a:r>
          </a:p>
          <a:p>
            <a:pPr marL="857250" lvl="2" indent="0">
              <a:buNone/>
            </a:pPr>
            <a:r>
              <a:rPr lang="fr-FR" dirty="0" smtClean="0">
                <a:sym typeface="Wingdings"/>
              </a:rPr>
              <a:t> Gène le traceur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2786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syme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5" y="116981"/>
            <a:ext cx="2865120" cy="189280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54867" y="1246111"/>
            <a:ext cx="627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/>
              <a:t>v2</a:t>
            </a:r>
            <a:endParaRPr lang="fr-FR" sz="3600" dirty="0"/>
          </a:p>
        </p:txBody>
      </p:sp>
      <p:pic>
        <p:nvPicPr>
          <p:cNvPr id="7" name="Image 6" descr="LidarFix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85" y="116981"/>
            <a:ext cx="4217415" cy="2892834"/>
          </a:xfrm>
          <a:prstGeom prst="rect">
            <a:avLst/>
          </a:prstGeom>
        </p:spPr>
      </p:pic>
      <p:grpSp>
        <p:nvGrpSpPr>
          <p:cNvPr id="2" name="Grouper 1"/>
          <p:cNvGrpSpPr/>
          <p:nvPr/>
        </p:nvGrpSpPr>
        <p:grpSpPr>
          <a:xfrm>
            <a:off x="203685" y="2410674"/>
            <a:ext cx="4847579" cy="2965359"/>
            <a:chOff x="203685" y="2410674"/>
            <a:chExt cx="4847579" cy="2965359"/>
          </a:xfrm>
        </p:grpSpPr>
        <p:pic>
          <p:nvPicPr>
            <p:cNvPr id="8" name="Image 7" descr="LidarMobil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685" y="2410674"/>
              <a:ext cx="4161367" cy="2965359"/>
            </a:xfrm>
            <a:prstGeom prst="rect">
              <a:avLst/>
            </a:prstGeom>
          </p:spPr>
        </p:pic>
        <p:sp>
          <p:nvSpPr>
            <p:cNvPr id="9" name="Flèche droite rayée 8"/>
            <p:cNvSpPr/>
            <p:nvPr/>
          </p:nvSpPr>
          <p:spPr>
            <a:xfrm rot="8554416">
              <a:off x="4026358" y="2893491"/>
              <a:ext cx="1024906" cy="767416"/>
            </a:xfrm>
            <a:prstGeom prst="striped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ZoneTexte 9"/>
          <p:cNvSpPr txBox="1"/>
          <p:nvPr/>
        </p:nvSpPr>
        <p:spPr>
          <a:xfrm>
            <a:off x="5783530" y="3459289"/>
            <a:ext cx="28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LIDAR sur plateforme mobile</a:t>
            </a:r>
            <a:endParaRPr lang="fr-FR" dirty="0"/>
          </a:p>
        </p:txBody>
      </p:sp>
      <p:sp>
        <p:nvSpPr>
          <p:cNvPr id="11" name="Flèche droite rayée 10"/>
          <p:cNvSpPr/>
          <p:nvPr/>
        </p:nvSpPr>
        <p:spPr>
          <a:xfrm rot="5400000">
            <a:off x="6862776" y="3936295"/>
            <a:ext cx="727973" cy="622526"/>
          </a:xfrm>
          <a:prstGeom prst="strip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6082859" y="4597616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Positionnement Précis</a:t>
            </a:r>
            <a:endParaRPr lang="fr-FR" dirty="0"/>
          </a:p>
        </p:txBody>
      </p:sp>
      <p:sp>
        <p:nvSpPr>
          <p:cNvPr id="13" name="Flèche droite rayée 12"/>
          <p:cNvSpPr/>
          <p:nvPr/>
        </p:nvSpPr>
        <p:spPr>
          <a:xfrm rot="5400000">
            <a:off x="6862776" y="5143500"/>
            <a:ext cx="727973" cy="622526"/>
          </a:xfrm>
          <a:prstGeom prst="strip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5896410" y="5873700"/>
            <a:ext cx="266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Capteurs Supplémentaires</a:t>
            </a:r>
          </a:p>
        </p:txBody>
      </p:sp>
      <p:grpSp>
        <p:nvGrpSpPr>
          <p:cNvPr id="18" name="Grouper 17"/>
          <p:cNvGrpSpPr/>
          <p:nvPr/>
        </p:nvGrpSpPr>
        <p:grpSpPr>
          <a:xfrm>
            <a:off x="574842" y="5376033"/>
            <a:ext cx="3353427" cy="866999"/>
            <a:chOff x="574842" y="5376033"/>
            <a:chExt cx="3353427" cy="866999"/>
          </a:xfrm>
        </p:grpSpPr>
        <p:sp>
          <p:nvSpPr>
            <p:cNvPr id="3" name="ZoneTexte 2"/>
            <p:cNvSpPr txBox="1"/>
            <p:nvPr/>
          </p:nvSpPr>
          <p:spPr>
            <a:xfrm>
              <a:off x="574842" y="5376033"/>
              <a:ext cx="3353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ym typeface="Wingdings"/>
                </a:rPr>
                <a:t> Pas de montage sur le chantier</a:t>
              </a:r>
              <a:endParaRPr lang="fr-FR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574842" y="5873700"/>
              <a:ext cx="890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ym typeface="Wingdings"/>
                </a:rPr>
                <a:t> WIFI </a:t>
              </a:r>
              <a:endParaRPr lang="fr-FR" dirty="0"/>
            </a:p>
          </p:txBody>
        </p:sp>
      </p:grpSp>
      <p:sp>
        <p:nvSpPr>
          <p:cNvPr id="16" name="ZoneTexte 15"/>
          <p:cNvSpPr txBox="1"/>
          <p:nvPr/>
        </p:nvSpPr>
        <p:spPr>
          <a:xfrm>
            <a:off x="2312737" y="5827533"/>
            <a:ext cx="3061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Fiabilité  et Simplicité de mise en </a:t>
            </a:r>
            <a:r>
              <a:rPr lang="fr-FR" sz="2400" b="1" dirty="0" err="1" smtClean="0"/>
              <a:t>Oeuvre</a:t>
            </a:r>
            <a:endParaRPr lang="fr-FR" sz="2400" b="1" dirty="0"/>
          </a:p>
        </p:txBody>
      </p:sp>
      <p:sp>
        <p:nvSpPr>
          <p:cNvPr id="17" name="Multiplication 16"/>
          <p:cNvSpPr/>
          <p:nvPr/>
        </p:nvSpPr>
        <p:spPr>
          <a:xfrm>
            <a:off x="877320" y="5798837"/>
            <a:ext cx="588211" cy="557987"/>
          </a:xfrm>
          <a:prstGeom prst="mathMultiply">
            <a:avLst>
              <a:gd name="adj1" fmla="val 16333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804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 animBg="1"/>
      <p:bldP spid="12" grpId="0"/>
      <p:bldP spid="13" grpId="0" animBg="1"/>
      <p:bldP spid="14" grpId="0"/>
      <p:bldP spid="16" grpId="0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r 3"/>
          <p:cNvGrpSpPr/>
          <p:nvPr/>
        </p:nvGrpSpPr>
        <p:grpSpPr>
          <a:xfrm>
            <a:off x="203685" y="116981"/>
            <a:ext cx="3478352" cy="1892808"/>
            <a:chOff x="203685" y="116981"/>
            <a:chExt cx="3478352" cy="1892808"/>
          </a:xfrm>
        </p:grpSpPr>
        <p:pic>
          <p:nvPicPr>
            <p:cNvPr id="5" name="Image 4" descr="logo_symet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685" y="116981"/>
              <a:ext cx="2865120" cy="1892808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3054867" y="1246111"/>
              <a:ext cx="6271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600" dirty="0" smtClean="0"/>
                <a:t>v2</a:t>
              </a:r>
              <a:endParaRPr lang="fr-FR" sz="3600" dirty="0"/>
            </a:p>
          </p:txBody>
        </p:sp>
      </p:grpSp>
      <p:grpSp>
        <p:nvGrpSpPr>
          <p:cNvPr id="7" name="Grouper 6"/>
          <p:cNvGrpSpPr/>
          <p:nvPr/>
        </p:nvGrpSpPr>
        <p:grpSpPr>
          <a:xfrm>
            <a:off x="6210245" y="2601669"/>
            <a:ext cx="2372852" cy="1727200"/>
            <a:chOff x="6330561" y="382511"/>
            <a:chExt cx="2372852" cy="1727200"/>
          </a:xfrm>
        </p:grpSpPr>
        <p:sp>
          <p:nvSpPr>
            <p:cNvPr id="2" name="ZoneTexte 1"/>
            <p:cNvSpPr txBox="1"/>
            <p:nvPr/>
          </p:nvSpPr>
          <p:spPr>
            <a:xfrm>
              <a:off x="7890896" y="382511"/>
              <a:ext cx="8125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/>
                <a:t>IMU</a:t>
              </a:r>
              <a:endParaRPr lang="fr-FR" sz="2800" dirty="0"/>
            </a:p>
          </p:txBody>
        </p:sp>
        <p:pic>
          <p:nvPicPr>
            <p:cNvPr id="15" name="Image 14" descr="150px-Mti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0561" y="382511"/>
              <a:ext cx="1905000" cy="1727200"/>
            </a:xfrm>
            <a:prstGeom prst="rect">
              <a:avLst/>
            </a:prstGeom>
          </p:spPr>
        </p:pic>
      </p:grpSp>
      <p:grpSp>
        <p:nvGrpSpPr>
          <p:cNvPr id="9" name="Grouper 8"/>
          <p:cNvGrpSpPr/>
          <p:nvPr/>
        </p:nvGrpSpPr>
        <p:grpSpPr>
          <a:xfrm>
            <a:off x="526774" y="3258082"/>
            <a:ext cx="2257503" cy="2851270"/>
            <a:chOff x="0" y="2738229"/>
            <a:chExt cx="2257503" cy="2851270"/>
          </a:xfrm>
        </p:grpSpPr>
        <p:pic>
          <p:nvPicPr>
            <p:cNvPr id="16" name="Image 15" descr="IMG_0399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61449"/>
              <a:ext cx="2257503" cy="2328050"/>
            </a:xfrm>
            <a:prstGeom prst="rect">
              <a:avLst/>
            </a:prstGeom>
          </p:spPr>
        </p:pic>
        <p:sp>
          <p:nvSpPr>
            <p:cNvPr id="3" name="ZoneTexte 2"/>
            <p:cNvSpPr txBox="1"/>
            <p:nvPr/>
          </p:nvSpPr>
          <p:spPr>
            <a:xfrm>
              <a:off x="526774" y="2738229"/>
              <a:ext cx="13993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/>
                <a:t>GPS RTK</a:t>
              </a:r>
              <a:endParaRPr lang="fr-FR" sz="2800" dirty="0"/>
            </a:p>
          </p:txBody>
        </p:sp>
      </p:grpSp>
      <p:pic>
        <p:nvPicPr>
          <p:cNvPr id="17" name="Image 16" descr="hokuyo-utm-30lx-ew-scanning-laser-rangefinde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16" y="2051875"/>
            <a:ext cx="3596551" cy="3596551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4090737" y="5701899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LIDAR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065367" y="1292277"/>
            <a:ext cx="2816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Centrale Inertielle:</a:t>
            </a:r>
          </a:p>
          <a:p>
            <a:r>
              <a:rPr lang="fr-FR" dirty="0"/>
              <a:t>	</a:t>
            </a:r>
            <a:r>
              <a:rPr lang="fr-FR" dirty="0" smtClean="0"/>
              <a:t>- attitude</a:t>
            </a:r>
          </a:p>
          <a:p>
            <a:r>
              <a:rPr lang="fr-FR" dirty="0"/>
              <a:t>	</a:t>
            </a:r>
            <a:r>
              <a:rPr lang="fr-FR" dirty="0" smtClean="0"/>
              <a:t>- vitesses angulaire</a:t>
            </a:r>
          </a:p>
          <a:p>
            <a:r>
              <a:rPr lang="fr-FR" dirty="0"/>
              <a:t>	</a:t>
            </a:r>
            <a:r>
              <a:rPr lang="fr-FR" dirty="0" smtClean="0"/>
              <a:t>- accélération linéaires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35829" y="5787614"/>
            <a:ext cx="2919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Longitude, Latitude, Altitude,</a:t>
            </a:r>
          </a:p>
          <a:p>
            <a:r>
              <a:rPr lang="fr-FR" dirty="0" smtClean="0"/>
              <a:t>Précision centimétrique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3232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Progression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Tellus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Symeter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V2</a:t>
            </a:r>
          </a:p>
          <a:p>
            <a:r>
              <a:rPr lang="fr-FR" b="1" dirty="0" smtClean="0"/>
              <a:t>Environnement ROS, Simulation sous </a:t>
            </a:r>
            <a:r>
              <a:rPr lang="fr-FR" b="1" dirty="0" err="1" smtClean="0"/>
              <a:t>Gazebo</a:t>
            </a:r>
            <a:endParaRPr lang="fr-FR" b="1" dirty="0" smtClean="0"/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Localisation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Acquisition LIDAR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(DEMO?)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Test en Grandeur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Perspectives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Questions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46810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fluxdonneeSymeterV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5" y="990730"/>
            <a:ext cx="8589264" cy="33893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45" y="2375207"/>
            <a:ext cx="914984" cy="262968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363621" y="173789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457200" y="167694"/>
            <a:ext cx="8229600" cy="823036"/>
          </a:xfrm>
        </p:spPr>
        <p:txBody>
          <a:bodyPr>
            <a:normAutofit/>
          </a:bodyPr>
          <a:lstStyle/>
          <a:p>
            <a:r>
              <a:rPr lang="fr-FR" dirty="0" smtClean="0"/>
              <a:t>Environnement</a:t>
            </a:r>
            <a:endParaRPr lang="fr-FR" dirty="0"/>
          </a:p>
        </p:txBody>
      </p:sp>
      <p:grpSp>
        <p:nvGrpSpPr>
          <p:cNvPr id="14" name="Grouper 13"/>
          <p:cNvGrpSpPr/>
          <p:nvPr/>
        </p:nvGrpSpPr>
        <p:grpSpPr>
          <a:xfrm>
            <a:off x="826821" y="4191921"/>
            <a:ext cx="3722829" cy="1178470"/>
            <a:chOff x="826821" y="4191921"/>
            <a:chExt cx="3722829" cy="1178470"/>
          </a:xfrm>
        </p:grpSpPr>
        <p:sp>
          <p:nvSpPr>
            <p:cNvPr id="2" name="ZoneTexte 1"/>
            <p:cNvSpPr txBox="1"/>
            <p:nvPr/>
          </p:nvSpPr>
          <p:spPr>
            <a:xfrm>
              <a:off x="826821" y="4641624"/>
              <a:ext cx="2767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Prototypage Rapide grâce à</a:t>
              </a:r>
              <a:endParaRPr lang="fr-FR" dirty="0"/>
            </a:p>
          </p:txBody>
        </p:sp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408" y="4191921"/>
              <a:ext cx="820242" cy="1178470"/>
            </a:xfrm>
            <a:prstGeom prst="rect">
              <a:avLst/>
            </a:prstGeom>
          </p:spPr>
        </p:pic>
      </p:grpSp>
      <p:sp>
        <p:nvSpPr>
          <p:cNvPr id="3" name="ZoneTexte 2"/>
          <p:cNvSpPr txBox="1"/>
          <p:nvPr/>
        </p:nvSpPr>
        <p:spPr>
          <a:xfrm>
            <a:off x="4776060" y="4641624"/>
            <a:ext cx="315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(Pas de tracteur à disposition</a:t>
            </a:r>
            <a:r>
              <a:rPr lang="is-IS" dirty="0" smtClean="0"/>
              <a:t>…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4776060" y="5054533"/>
            <a:ext cx="2251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(Ni de silo d’ailleurs</a:t>
            </a:r>
            <a:r>
              <a:rPr lang="is-IS" dirty="0" smtClean="0"/>
              <a:t>…)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26821" y="5579615"/>
            <a:ext cx="5020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Simulation pour permettre le développement initial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826821" y="5948947"/>
            <a:ext cx="8125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À terme, aider au choix du nombre de capteurs et à leur implantation sur le tracteur</a:t>
            </a:r>
          </a:p>
          <a:p>
            <a:pPr algn="ctr"/>
            <a:r>
              <a:rPr lang="fr-FR" b="1" dirty="0" smtClean="0"/>
              <a:t>Permettre de tester virtuellement les services à valeur ajoutée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713916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64" y="4919257"/>
            <a:ext cx="4648200" cy="17526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52099"/>
            <a:ext cx="3225800" cy="9271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691752" y="395430"/>
            <a:ext cx="4452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une plateforme de développement robotique</a:t>
            </a:r>
          </a:p>
          <a:p>
            <a:pPr marL="285750" indent="-285750">
              <a:buFont typeface="Wingdings" charset="0"/>
              <a:buChar char="à"/>
            </a:pPr>
            <a:r>
              <a:rPr lang="fr-FR" dirty="0" smtClean="0">
                <a:sym typeface="Wingdings"/>
              </a:rPr>
              <a:t>Librairies et Outils de développement</a:t>
            </a:r>
          </a:p>
        </p:txBody>
      </p:sp>
      <p:pic>
        <p:nvPicPr>
          <p:cNvPr id="4" name="Image 3" descr="robotsro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64" y="1439620"/>
            <a:ext cx="6691062" cy="207627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57200" y="3788247"/>
            <a:ext cx="2490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Utilisée dans </a:t>
            </a:r>
            <a:r>
              <a:rPr lang="fr-FR" dirty="0" err="1" smtClean="0"/>
              <a:t>Symeter</a:t>
            </a:r>
            <a:r>
              <a:rPr lang="fr-FR" dirty="0" smtClean="0"/>
              <a:t> v1</a:t>
            </a:r>
            <a:endParaRPr lang="fr-FR" dirty="0"/>
          </a:p>
        </p:txBody>
      </p:sp>
      <p:grpSp>
        <p:nvGrpSpPr>
          <p:cNvPr id="13" name="Grouper 12"/>
          <p:cNvGrpSpPr/>
          <p:nvPr/>
        </p:nvGrpSpPr>
        <p:grpSpPr>
          <a:xfrm>
            <a:off x="0" y="3515895"/>
            <a:ext cx="9092054" cy="2427327"/>
            <a:chOff x="0" y="3515895"/>
            <a:chExt cx="9092054" cy="2427327"/>
          </a:xfrm>
        </p:grpSpPr>
        <p:sp>
          <p:nvSpPr>
            <p:cNvPr id="9" name="ZoneTexte 8"/>
            <p:cNvSpPr txBox="1"/>
            <p:nvPr/>
          </p:nvSpPr>
          <p:spPr>
            <a:xfrm>
              <a:off x="0" y="4272926"/>
              <a:ext cx="36310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De très nombreux Capteurs et Actuateurs supportés</a:t>
              </a:r>
            </a:p>
          </p:txBody>
        </p:sp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35195" y="3515895"/>
              <a:ext cx="5356859" cy="2427327"/>
            </a:xfrm>
            <a:prstGeom prst="rect">
              <a:avLst/>
            </a:prstGeom>
          </p:spPr>
        </p:pic>
      </p:grpSp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1569" y="1439620"/>
            <a:ext cx="1552209" cy="191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54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à coins arrondis 12"/>
          <p:cNvSpPr/>
          <p:nvPr/>
        </p:nvSpPr>
        <p:spPr>
          <a:xfrm>
            <a:off x="4757945" y="167115"/>
            <a:ext cx="4239921" cy="1156359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silocouloi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53" y="167115"/>
            <a:ext cx="4427885" cy="3313534"/>
          </a:xfrm>
          <a:prstGeom prst="rect">
            <a:avLst/>
          </a:prstGeom>
        </p:spPr>
      </p:pic>
      <p:pic>
        <p:nvPicPr>
          <p:cNvPr id="7" name="Image 6" descr="porduitfinal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684" y="3733243"/>
            <a:ext cx="7486316" cy="3119298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812631" y="1818104"/>
            <a:ext cx="418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Comment aider pour  aller de ce silo vide</a:t>
            </a:r>
            <a:r>
              <a:rPr lang="is-IS" dirty="0" smtClean="0"/>
              <a:t>…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5547895" y="3101474"/>
            <a:ext cx="2887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 </a:t>
            </a:r>
            <a:r>
              <a:rPr lang="fr-FR" dirty="0"/>
              <a:t>à</a:t>
            </a:r>
            <a:r>
              <a:rPr lang="fr-FR" dirty="0" smtClean="0"/>
              <a:t> cet ensilage de qualité</a:t>
            </a:r>
            <a:r>
              <a:rPr lang="is-IS" dirty="0" smtClean="0"/>
              <a:t>…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5213684" y="414421"/>
            <a:ext cx="322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Un long titre pour un problème en fait assez simple: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7573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2099"/>
            <a:ext cx="3225800" cy="9271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1" y="1880937"/>
            <a:ext cx="4527332" cy="2490537"/>
          </a:xfrm>
          <a:prstGeom prst="rect">
            <a:avLst/>
          </a:prstGeom>
        </p:spPr>
      </p:pic>
      <p:grpSp>
        <p:nvGrpSpPr>
          <p:cNvPr id="3" name="Grouper 2"/>
          <p:cNvGrpSpPr/>
          <p:nvPr/>
        </p:nvGrpSpPr>
        <p:grpSpPr>
          <a:xfrm>
            <a:off x="1486572" y="2297282"/>
            <a:ext cx="7537116" cy="4495952"/>
            <a:chOff x="1486572" y="2297282"/>
            <a:chExt cx="7537116" cy="4495952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86572" y="2297282"/>
              <a:ext cx="7537116" cy="4495952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3267016" y="5201242"/>
              <a:ext cx="28156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Gestion native des transformations</a:t>
              </a:r>
              <a:r>
                <a:rPr lang="fr-FR" dirty="0"/>
                <a:t> </a:t>
              </a:r>
              <a:r>
                <a:rPr lang="fr-FR" dirty="0" smtClean="0"/>
                <a:t>entre différents repères</a:t>
              </a:r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4090736" y="352099"/>
            <a:ext cx="4932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Formats de données adaptés à la robotique:</a:t>
            </a:r>
          </a:p>
          <a:p>
            <a:r>
              <a:rPr lang="fr-FR" dirty="0"/>
              <a:t>	</a:t>
            </a:r>
            <a:r>
              <a:rPr lang="fr-FR" dirty="0" smtClean="0"/>
              <a:t>- </a:t>
            </a:r>
            <a:r>
              <a:rPr lang="fr-FR" dirty="0" err="1" smtClean="0"/>
              <a:t>geometry_msgs</a:t>
            </a:r>
            <a:endParaRPr lang="fr-FR" dirty="0"/>
          </a:p>
          <a:p>
            <a:r>
              <a:rPr lang="fr-FR" dirty="0" smtClean="0"/>
              <a:t>	- </a:t>
            </a:r>
            <a:r>
              <a:rPr lang="fr-FR" dirty="0" err="1" smtClean="0"/>
              <a:t>nav_msgs</a:t>
            </a:r>
            <a:r>
              <a:rPr lang="fr-FR" dirty="0" smtClean="0"/>
              <a:t> (robot navigation)</a:t>
            </a:r>
          </a:p>
          <a:p>
            <a:r>
              <a:rPr lang="fr-FR" dirty="0"/>
              <a:t>	</a:t>
            </a:r>
            <a:r>
              <a:rPr lang="fr-FR" dirty="0" smtClean="0"/>
              <a:t>- </a:t>
            </a:r>
            <a:r>
              <a:rPr lang="fr-FR" dirty="0" err="1" smtClean="0"/>
              <a:t>sensor_msgs</a:t>
            </a:r>
            <a:r>
              <a:rPr lang="fr-FR" dirty="0" smtClean="0"/>
              <a:t> (</a:t>
            </a:r>
            <a:r>
              <a:rPr lang="fr-FR" dirty="0" err="1" smtClean="0"/>
              <a:t>Laserscan</a:t>
            </a:r>
            <a:r>
              <a:rPr lang="fr-FR" dirty="0" smtClean="0"/>
              <a:t> ,point </a:t>
            </a:r>
            <a:r>
              <a:rPr lang="fr-FR" dirty="0" err="1" smtClean="0"/>
              <a:t>cloud</a:t>
            </a:r>
            <a:r>
              <a:rPr lang="fr-FR" dirty="0" smtClean="0"/>
              <a:t>, ),</a:t>
            </a:r>
            <a:r>
              <a:rPr lang="is-IS" dirty="0" smtClean="0"/>
              <a:t>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181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2379579" y="291984"/>
            <a:ext cx="6764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Environnement de Simulation </a:t>
            </a:r>
            <a:r>
              <a:rPr lang="fr-FR" sz="2400" dirty="0" smtClean="0"/>
              <a:t>Physique pour ROS</a:t>
            </a:r>
            <a:endParaRPr lang="fr-FR" sz="2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55" y="137987"/>
            <a:ext cx="2035467" cy="292442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78" y="2522367"/>
            <a:ext cx="6215801" cy="4001422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887579" y="1002632"/>
            <a:ext cx="53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Spécifier l’environnement (« world », physique, </a:t>
            </a:r>
            <a:r>
              <a:rPr lang="fr-FR" dirty="0" err="1" smtClean="0"/>
              <a:t>etc</a:t>
            </a:r>
            <a:r>
              <a:rPr lang="fr-FR" dirty="0" smtClean="0"/>
              <a:t>)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887579" y="1355831"/>
            <a:ext cx="486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Spécifier le robot (modèle 3D, collision, inertie)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887579" y="1709030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Contrôler le robot, </a:t>
            </a:r>
            <a:r>
              <a:rPr lang="fr-FR" dirty="0" err="1" smtClean="0"/>
              <a:t>interfaction</a:t>
            </a:r>
            <a:r>
              <a:rPr lang="fr-FR" dirty="0" smtClean="0"/>
              <a:t> avec l’environnement</a:t>
            </a:r>
          </a:p>
        </p:txBody>
      </p:sp>
    </p:spTree>
    <p:extLst>
      <p:ext uri="{BB962C8B-B14F-4D97-AF65-F5344CB8AC3E}">
        <p14:creationId xmlns:p14="http://schemas.microsoft.com/office/powerpoint/2010/main" val="20476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51570" y="4983"/>
            <a:ext cx="5113427" cy="72733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Principe de Simulation</a:t>
            </a:r>
            <a:endParaRPr lang="fr-FR" dirty="0"/>
          </a:p>
        </p:txBody>
      </p:sp>
      <p:grpSp>
        <p:nvGrpSpPr>
          <p:cNvPr id="18" name="Grouper 17"/>
          <p:cNvGrpSpPr/>
          <p:nvPr/>
        </p:nvGrpSpPr>
        <p:grpSpPr>
          <a:xfrm>
            <a:off x="2755725" y="3142047"/>
            <a:ext cx="3810243" cy="2867004"/>
            <a:chOff x="3064506" y="3482726"/>
            <a:chExt cx="3810243" cy="2867004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1167" y="3482726"/>
              <a:ext cx="3109064" cy="728687"/>
            </a:xfrm>
            <a:prstGeom prst="rect">
              <a:avLst/>
            </a:prstGeom>
          </p:spPr>
        </p:pic>
        <p:sp>
          <p:nvSpPr>
            <p:cNvPr id="13" name="Rectangle à coins arrondis 12"/>
            <p:cNvSpPr/>
            <p:nvPr/>
          </p:nvSpPr>
          <p:spPr>
            <a:xfrm>
              <a:off x="3064506" y="4136063"/>
              <a:ext cx="3810243" cy="221366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3262593" y="4345779"/>
              <a:ext cx="1491471" cy="8002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b="1" dirty="0" smtClean="0"/>
                <a:t>Outils</a:t>
              </a:r>
            </a:p>
            <a:p>
              <a:pPr algn="r"/>
              <a:r>
                <a:rPr lang="fr-FR" sz="1400" dirty="0" err="1" smtClean="0"/>
                <a:t>Rviz</a:t>
              </a:r>
              <a:endParaRPr lang="fr-FR" sz="1400" dirty="0" smtClean="0"/>
            </a:p>
            <a:p>
              <a:pPr algn="r"/>
              <a:r>
                <a:rPr lang="fr-FR" sz="1400" dirty="0" smtClean="0"/>
                <a:t>Cmd Line Tools</a:t>
              </a:r>
              <a:endParaRPr lang="fr-FR" sz="1400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841456" y="4345779"/>
              <a:ext cx="1887642" cy="8002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b="1" dirty="0" err="1" smtClean="0"/>
                <a:t>Nodes</a:t>
              </a:r>
              <a:endParaRPr lang="fr-FR" b="1" dirty="0" smtClean="0"/>
            </a:p>
            <a:p>
              <a:pPr algn="r"/>
              <a:r>
                <a:rPr lang="fr-FR" sz="1400" dirty="0" smtClean="0"/>
                <a:t>Contrôleur</a:t>
              </a:r>
            </a:p>
            <a:p>
              <a:pPr algn="r"/>
              <a:r>
                <a:rPr lang="fr-FR" sz="1400" dirty="0" smtClean="0"/>
                <a:t>Application Robotique</a:t>
              </a:r>
              <a:endParaRPr lang="fr-FR" sz="1400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3920935" y="5325089"/>
              <a:ext cx="1922602" cy="8002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b="1" dirty="0" smtClean="0"/>
                <a:t>Communication</a:t>
              </a:r>
            </a:p>
            <a:p>
              <a:pPr algn="r"/>
              <a:r>
                <a:rPr lang="fr-FR" sz="1400" dirty="0" err="1" smtClean="0"/>
                <a:t>Topics</a:t>
              </a:r>
              <a:endParaRPr lang="fr-FR" sz="1400" dirty="0" smtClean="0"/>
            </a:p>
            <a:p>
              <a:pPr algn="r"/>
              <a:r>
                <a:rPr lang="fr-FR" sz="1400" dirty="0" smtClean="0"/>
                <a:t>Services</a:t>
              </a:r>
              <a:endParaRPr lang="fr-FR" sz="1400" dirty="0"/>
            </a:p>
          </p:txBody>
        </p:sp>
      </p:grpSp>
      <p:grpSp>
        <p:nvGrpSpPr>
          <p:cNvPr id="3" name="Grouper 2"/>
          <p:cNvGrpSpPr/>
          <p:nvPr/>
        </p:nvGrpSpPr>
        <p:grpSpPr>
          <a:xfrm>
            <a:off x="5348321" y="968770"/>
            <a:ext cx="2866421" cy="4227524"/>
            <a:chOff x="5348321" y="968770"/>
            <a:chExt cx="2866421" cy="4227524"/>
          </a:xfrm>
        </p:grpSpPr>
        <p:grpSp>
          <p:nvGrpSpPr>
            <p:cNvPr id="23" name="Grouper 22"/>
            <p:cNvGrpSpPr/>
            <p:nvPr/>
          </p:nvGrpSpPr>
          <p:grpSpPr>
            <a:xfrm>
              <a:off x="5348321" y="968770"/>
              <a:ext cx="2866421" cy="1927589"/>
              <a:chOff x="5348321" y="968770"/>
              <a:chExt cx="2866421" cy="1927589"/>
            </a:xfrm>
          </p:grpSpPr>
          <p:grpSp>
            <p:nvGrpSpPr>
              <p:cNvPr id="17" name="Grouper 16"/>
              <p:cNvGrpSpPr/>
              <p:nvPr/>
            </p:nvGrpSpPr>
            <p:grpSpPr>
              <a:xfrm>
                <a:off x="5348321" y="1556508"/>
                <a:ext cx="2866421" cy="1339851"/>
                <a:chOff x="6163971" y="1968999"/>
                <a:chExt cx="2866421" cy="1339851"/>
              </a:xfrm>
            </p:grpSpPr>
            <p:sp>
              <p:nvSpPr>
                <p:cNvPr id="12" name="Rectangle à coins arrondis 11"/>
                <p:cNvSpPr/>
                <p:nvPr/>
              </p:nvSpPr>
              <p:spPr>
                <a:xfrm>
                  <a:off x="6163971" y="1968999"/>
                  <a:ext cx="2866421" cy="1339851"/>
                </a:xfrm>
                <a:prstGeom prst="roundRect">
                  <a:avLst/>
                </a:prstGeom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" name="ZoneTexte 6"/>
                <p:cNvSpPr txBox="1"/>
                <p:nvPr/>
              </p:nvSpPr>
              <p:spPr>
                <a:xfrm>
                  <a:off x="6386277" y="2143764"/>
                  <a:ext cx="2441694" cy="92333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 smtClean="0"/>
                    <a:t>Actionneurs</a:t>
                  </a:r>
                </a:p>
                <a:p>
                  <a:r>
                    <a:rPr lang="fr-FR" b="1" dirty="0" smtClean="0"/>
                    <a:t>Capteurs</a:t>
                  </a:r>
                </a:p>
                <a:p>
                  <a:r>
                    <a:rPr lang="fr-FR" b="1" dirty="0" smtClean="0"/>
                    <a:t>Contrôleurs Embarqués</a:t>
                  </a:r>
                  <a:endParaRPr lang="fr-FR" b="1" dirty="0"/>
                </a:p>
              </p:txBody>
            </p:sp>
          </p:grpSp>
          <p:sp>
            <p:nvSpPr>
              <p:cNvPr id="21" name="ZoneTexte 20"/>
              <p:cNvSpPr txBox="1"/>
              <p:nvPr/>
            </p:nvSpPr>
            <p:spPr>
              <a:xfrm>
                <a:off x="5930927" y="968770"/>
                <a:ext cx="18643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 smtClean="0"/>
                  <a:t>HARDWARE</a:t>
                </a:r>
                <a:endParaRPr lang="fr-FR" sz="2400" dirty="0"/>
              </a:p>
            </p:txBody>
          </p:sp>
        </p:grpSp>
        <p:sp>
          <p:nvSpPr>
            <p:cNvPr id="24" name="Flèche angle droit à deux pointes 23"/>
            <p:cNvSpPr/>
            <p:nvPr/>
          </p:nvSpPr>
          <p:spPr>
            <a:xfrm>
              <a:off x="6565968" y="2896360"/>
              <a:ext cx="1007909" cy="2299934"/>
            </a:xfrm>
            <a:prstGeom prst="leftUp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" name="Grouper 3"/>
          <p:cNvGrpSpPr/>
          <p:nvPr/>
        </p:nvGrpSpPr>
        <p:grpSpPr>
          <a:xfrm>
            <a:off x="381043" y="108982"/>
            <a:ext cx="4289404" cy="5087312"/>
            <a:chOff x="381043" y="108982"/>
            <a:chExt cx="4289404" cy="5087312"/>
          </a:xfrm>
        </p:grpSpPr>
        <p:grpSp>
          <p:nvGrpSpPr>
            <p:cNvPr id="22" name="Grouper 21"/>
            <p:cNvGrpSpPr/>
            <p:nvPr/>
          </p:nvGrpSpPr>
          <p:grpSpPr>
            <a:xfrm>
              <a:off x="381043" y="108982"/>
              <a:ext cx="4289404" cy="2787377"/>
              <a:chOff x="381043" y="108982"/>
              <a:chExt cx="4289404" cy="2787377"/>
            </a:xfrm>
          </p:grpSpPr>
          <p:grpSp>
            <p:nvGrpSpPr>
              <p:cNvPr id="15" name="Grouper 14"/>
              <p:cNvGrpSpPr/>
              <p:nvPr/>
            </p:nvGrpSpPr>
            <p:grpSpPr>
              <a:xfrm>
                <a:off x="658346" y="1556508"/>
                <a:ext cx="3970605" cy="1339851"/>
                <a:chOff x="457200" y="1968999"/>
                <a:chExt cx="3970605" cy="1339851"/>
              </a:xfrm>
            </p:grpSpPr>
            <p:sp>
              <p:nvSpPr>
                <p:cNvPr id="11" name="Rectangle à coins arrondis 10"/>
                <p:cNvSpPr/>
                <p:nvPr/>
              </p:nvSpPr>
              <p:spPr>
                <a:xfrm>
                  <a:off x="457200" y="1968999"/>
                  <a:ext cx="3970605" cy="1339851"/>
                </a:xfrm>
                <a:prstGeom prst="round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" name="ZoneTexte 4"/>
                <p:cNvSpPr txBox="1"/>
                <p:nvPr/>
              </p:nvSpPr>
              <p:spPr>
                <a:xfrm>
                  <a:off x="658346" y="2131093"/>
                  <a:ext cx="1666253" cy="101566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b="1" dirty="0" smtClean="0"/>
                    <a:t>Plugins</a:t>
                  </a:r>
                </a:p>
                <a:p>
                  <a:pPr algn="r"/>
                  <a:r>
                    <a:rPr lang="fr-FR" sz="1400" dirty="0" smtClean="0"/>
                    <a:t>Capteurs</a:t>
                  </a:r>
                </a:p>
                <a:p>
                  <a:pPr algn="r"/>
                  <a:r>
                    <a:rPr lang="fr-FR" sz="1400" dirty="0" smtClean="0"/>
                    <a:t>Modèles 3D</a:t>
                  </a:r>
                </a:p>
                <a:p>
                  <a:pPr algn="r"/>
                  <a:r>
                    <a:rPr lang="fr-FR" sz="1400" dirty="0" err="1" smtClean="0"/>
                    <a:t>Worlds</a:t>
                  </a:r>
                  <a:endParaRPr lang="fr-FR" sz="1400" dirty="0"/>
                </a:p>
              </p:txBody>
            </p:sp>
            <p:sp>
              <p:nvSpPr>
                <p:cNvPr id="6" name="ZoneTexte 5"/>
                <p:cNvSpPr txBox="1"/>
                <p:nvPr/>
              </p:nvSpPr>
              <p:spPr>
                <a:xfrm>
                  <a:off x="2452771" y="2131093"/>
                  <a:ext cx="1724513" cy="80021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b="1" dirty="0" smtClean="0"/>
                    <a:t>Physique</a:t>
                  </a:r>
                </a:p>
                <a:p>
                  <a:pPr algn="r"/>
                  <a:r>
                    <a:rPr lang="fr-FR" sz="1400" dirty="0" smtClean="0"/>
                    <a:t>ODE</a:t>
                  </a:r>
                </a:p>
                <a:p>
                  <a:pPr algn="r"/>
                  <a:r>
                    <a:rPr lang="fr-FR" sz="1400" dirty="0" smtClean="0"/>
                    <a:t>Bullet</a:t>
                  </a:r>
                  <a:endParaRPr lang="fr-FR" sz="1400" dirty="0"/>
                </a:p>
              </p:txBody>
            </p:sp>
          </p:grpSp>
          <p:pic>
            <p:nvPicPr>
              <p:cNvPr id="19" name="Image 1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043" y="108982"/>
                <a:ext cx="4289404" cy="2096446"/>
              </a:xfrm>
              <a:prstGeom prst="rect">
                <a:avLst/>
              </a:prstGeom>
            </p:spPr>
          </p:pic>
        </p:grpSp>
        <p:sp>
          <p:nvSpPr>
            <p:cNvPr id="25" name="Flèche angle droit à deux pointes 24"/>
            <p:cNvSpPr/>
            <p:nvPr/>
          </p:nvSpPr>
          <p:spPr>
            <a:xfrm flipH="1">
              <a:off x="1688845" y="2896360"/>
              <a:ext cx="1066880" cy="2299934"/>
            </a:xfrm>
            <a:prstGeom prst="leftUp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53897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5775158" y="167115"/>
            <a:ext cx="3222708" cy="1343517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44536" y="461052"/>
            <a:ext cx="2642264" cy="64578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Besoin d’un tracteur ?</a:t>
            </a:r>
            <a:endParaRPr lang="fr-FR" dirty="0"/>
          </a:p>
        </p:txBody>
      </p:sp>
      <p:pic>
        <p:nvPicPr>
          <p:cNvPr id="4" name="Image 3" descr="Capture d’écran 2018-09-05 à 10.36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6" y="461052"/>
            <a:ext cx="5216319" cy="4229271"/>
          </a:xfrm>
          <a:prstGeom prst="rect">
            <a:avLst/>
          </a:prstGeom>
        </p:spPr>
      </p:pic>
      <p:pic>
        <p:nvPicPr>
          <p:cNvPr id="6" name="Image 5" descr="tracteur3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194" y="1628917"/>
            <a:ext cx="52959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17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5227053" y="167115"/>
            <a:ext cx="3705981" cy="1343517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5748421" y="461052"/>
            <a:ext cx="2938379" cy="859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Etre Précis dans la conduite</a:t>
            </a:r>
            <a:r>
              <a:rPr lang="is-IS" dirty="0" smtClean="0"/>
              <a:t>…</a:t>
            </a:r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057092" y="1600199"/>
            <a:ext cx="3983790" cy="2236537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Simulation mécanique sous </a:t>
            </a:r>
            <a:r>
              <a:rPr lang="fr-FR" dirty="0" err="1" smtClean="0"/>
              <a:t>Gazebo</a:t>
            </a:r>
            <a:r>
              <a:rPr lang="fr-FR" dirty="0" smtClean="0"/>
              <a:t> très « rigide »</a:t>
            </a:r>
          </a:p>
          <a:p>
            <a:r>
              <a:rPr lang="fr-FR" dirty="0" smtClean="0"/>
              <a:t>Problème d’adhérence entre sol et roues</a:t>
            </a:r>
          </a:p>
          <a:p>
            <a:r>
              <a:rPr lang="fr-FR" dirty="0" smtClean="0"/>
              <a:t>Quelques bugs aussi </a:t>
            </a:r>
            <a:r>
              <a:rPr lang="is-IS" dirty="0" smtClean="0"/>
              <a:t>…</a:t>
            </a:r>
            <a:endParaRPr lang="fr-FR" dirty="0"/>
          </a:p>
        </p:txBody>
      </p:sp>
      <p:pic>
        <p:nvPicPr>
          <p:cNvPr id="10" name="Image 9" descr="ackerman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89146" cy="685800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2521899" y="4974635"/>
            <a:ext cx="4021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Direction « Ackermann »</a:t>
            </a:r>
          </a:p>
          <a:p>
            <a:r>
              <a:rPr lang="fr-FR" dirty="0" smtClean="0">
                <a:sym typeface="Wingdings"/>
              </a:rPr>
              <a:t> </a:t>
            </a:r>
            <a:r>
              <a:rPr lang="fr-FR" dirty="0" err="1" smtClean="0">
                <a:sym typeface="Wingdings"/>
              </a:rPr>
              <a:t>Implémenentation</a:t>
            </a:r>
            <a:r>
              <a:rPr lang="fr-FR" dirty="0" smtClean="0">
                <a:sym typeface="Wingdings"/>
              </a:rPr>
              <a:t> sous ROS / </a:t>
            </a:r>
            <a:r>
              <a:rPr lang="fr-FR" dirty="0" err="1" smtClean="0">
                <a:sym typeface="Wingdings"/>
              </a:rPr>
              <a:t>Gazebo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213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ontrolTracteu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57" y="1034963"/>
            <a:ext cx="4616745" cy="4032662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4743494" y="180116"/>
            <a:ext cx="4316289" cy="1343517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4845802" y="474053"/>
            <a:ext cx="3967747" cy="859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s-IS" dirty="0" smtClean="0"/>
              <a:t>(… sinon perte de contrôle et dérapage irrécupérable)</a:t>
            </a:r>
            <a:endParaRPr lang="fr-FR" dirty="0"/>
          </a:p>
        </p:txBody>
      </p:sp>
      <p:pic>
        <p:nvPicPr>
          <p:cNvPr id="7" name="Image 6" descr="tracteur_steer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544" y="3543088"/>
            <a:ext cx="5538026" cy="304907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038091" y="2451192"/>
            <a:ext cx="4021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Direction « Ackermann »</a:t>
            </a:r>
          </a:p>
          <a:p>
            <a:r>
              <a:rPr lang="fr-FR" dirty="0" smtClean="0">
                <a:sym typeface="Wingdings"/>
              </a:rPr>
              <a:t> </a:t>
            </a:r>
            <a:r>
              <a:rPr lang="fr-FR" dirty="0" err="1" smtClean="0">
                <a:sym typeface="Wingdings"/>
              </a:rPr>
              <a:t>Implémenentation</a:t>
            </a:r>
            <a:r>
              <a:rPr lang="fr-FR" dirty="0" smtClean="0">
                <a:sym typeface="Wingdings"/>
              </a:rPr>
              <a:t> sous ROS / </a:t>
            </a:r>
            <a:r>
              <a:rPr lang="fr-FR" dirty="0" err="1" smtClean="0">
                <a:sym typeface="Wingdings"/>
              </a:rPr>
              <a:t>Gazebo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3730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5414219" y="81040"/>
            <a:ext cx="3385139" cy="1113369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5574639" y="281482"/>
            <a:ext cx="2938379" cy="71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Besoin d’un silo ? </a:t>
            </a:r>
            <a:endParaRPr lang="fr-FR" dirty="0"/>
          </a:p>
        </p:txBody>
      </p:sp>
      <p:pic>
        <p:nvPicPr>
          <p:cNvPr id="7" name="Image 6" descr="silovide-gazeb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70845"/>
            <a:ext cx="5706145" cy="2746550"/>
          </a:xfrm>
          <a:prstGeom prst="rect">
            <a:avLst/>
          </a:prstGeom>
        </p:spPr>
      </p:pic>
      <p:pic>
        <p:nvPicPr>
          <p:cNvPr id="8" name="Image 7" descr="silorempli-gazeb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053" y="3923290"/>
            <a:ext cx="6983150" cy="278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30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Progression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Tellus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Symeter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V2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Environnement ROS, Simulation sous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Gazebo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b="1" dirty="0" smtClean="0"/>
              <a:t>Localisation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Acquisition LIDAR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(DEMO?)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Test en Grandeur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Perspectives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Questions</a:t>
            </a:r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867545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à coins arrondis 39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1853" cy="634415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Pourquoi la localisation?</a:t>
            </a:r>
            <a:endParaRPr lang="fr-FR" dirty="0"/>
          </a:p>
        </p:txBody>
      </p:sp>
      <p:grpSp>
        <p:nvGrpSpPr>
          <p:cNvPr id="44" name="Grouper 43"/>
          <p:cNvGrpSpPr/>
          <p:nvPr/>
        </p:nvGrpSpPr>
        <p:grpSpPr>
          <a:xfrm>
            <a:off x="614947" y="1991894"/>
            <a:ext cx="4737435" cy="922422"/>
            <a:chOff x="614947" y="1991894"/>
            <a:chExt cx="4737435" cy="922422"/>
          </a:xfrm>
        </p:grpSpPr>
        <p:sp>
          <p:nvSpPr>
            <p:cNvPr id="4" name="Rectangle 3"/>
            <p:cNvSpPr/>
            <p:nvPr/>
          </p:nvSpPr>
          <p:spPr>
            <a:xfrm>
              <a:off x="2152317" y="2032000"/>
              <a:ext cx="1724526" cy="88231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Localisation</a:t>
              </a:r>
              <a:endParaRPr lang="fr-FR" dirty="0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614947" y="1991894"/>
              <a:ext cx="5882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/>
                <a:t>I</a:t>
              </a:r>
              <a:r>
                <a:rPr lang="fr-FR" dirty="0" smtClean="0"/>
                <a:t>MU</a:t>
              </a:r>
              <a:endParaRPr lang="fr-FR" dirty="0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14947" y="2544984"/>
              <a:ext cx="5882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dirty="0" smtClean="0"/>
                <a:t>GPS</a:t>
              </a:r>
            </a:p>
          </p:txBody>
        </p:sp>
        <p:cxnSp>
          <p:nvCxnSpPr>
            <p:cNvPr id="11" name="Connecteur droit avec flèche 10"/>
            <p:cNvCxnSpPr>
              <a:stCxn id="7" idx="3"/>
            </p:cNvCxnSpPr>
            <p:nvPr/>
          </p:nvCxnSpPr>
          <p:spPr>
            <a:xfrm>
              <a:off x="1203232" y="2176560"/>
              <a:ext cx="949085" cy="249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>
              <a:off x="1203232" y="2743381"/>
              <a:ext cx="949085" cy="249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eur droit 16"/>
            <p:cNvCxnSpPr>
              <a:stCxn id="4" idx="3"/>
            </p:cNvCxnSpPr>
            <p:nvPr/>
          </p:nvCxnSpPr>
          <p:spPr>
            <a:xfrm>
              <a:off x="3876843" y="2473158"/>
              <a:ext cx="147553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ZoneTexte 32"/>
          <p:cNvSpPr txBox="1"/>
          <p:nvPr/>
        </p:nvSpPr>
        <p:spPr>
          <a:xfrm>
            <a:off x="6840252" y="3724793"/>
            <a:ext cx="2303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Modèle numérique 3D</a:t>
            </a:r>
          </a:p>
          <a:p>
            <a:pPr algn="ctr"/>
            <a:r>
              <a:rPr lang="fr-FR" dirty="0" smtClean="0"/>
              <a:t>du chantier</a:t>
            </a:r>
            <a:endParaRPr lang="fr-FR" dirty="0"/>
          </a:p>
        </p:txBody>
      </p:sp>
      <p:grpSp>
        <p:nvGrpSpPr>
          <p:cNvPr id="41" name="Grouper 40"/>
          <p:cNvGrpSpPr/>
          <p:nvPr/>
        </p:nvGrpSpPr>
        <p:grpSpPr>
          <a:xfrm>
            <a:off x="614947" y="3606801"/>
            <a:ext cx="6225305" cy="882316"/>
            <a:chOff x="614947" y="3606801"/>
            <a:chExt cx="6225305" cy="882316"/>
          </a:xfrm>
        </p:grpSpPr>
        <p:sp>
          <p:nvSpPr>
            <p:cNvPr id="6" name="Rectangle 5"/>
            <p:cNvSpPr/>
            <p:nvPr/>
          </p:nvSpPr>
          <p:spPr>
            <a:xfrm>
              <a:off x="4465053" y="3606801"/>
              <a:ext cx="1724526" cy="88231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Traitements</a:t>
              </a:r>
            </a:p>
            <a:p>
              <a:pPr algn="ctr"/>
              <a:r>
                <a:rPr lang="fr-FR" dirty="0" smtClean="0"/>
                <a:t>Lidar</a:t>
              </a:r>
              <a:endParaRPr lang="fr-FR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614947" y="3863293"/>
              <a:ext cx="748923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LIDAR</a:t>
              </a:r>
            </a:p>
          </p:txBody>
        </p:sp>
        <p:cxnSp>
          <p:nvCxnSpPr>
            <p:cNvPr id="28" name="Connecteur droit avec flèche 27"/>
            <p:cNvCxnSpPr>
              <a:stCxn id="9" idx="3"/>
              <a:endCxn id="6" idx="1"/>
            </p:cNvCxnSpPr>
            <p:nvPr/>
          </p:nvCxnSpPr>
          <p:spPr>
            <a:xfrm>
              <a:off x="1363870" y="4047959"/>
              <a:ext cx="310118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6" idx="3"/>
              <a:endCxn id="33" idx="1"/>
            </p:cNvCxnSpPr>
            <p:nvPr/>
          </p:nvCxnSpPr>
          <p:spPr>
            <a:xfrm>
              <a:off x="6189579" y="4047959"/>
              <a:ext cx="65067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er 41"/>
          <p:cNvGrpSpPr/>
          <p:nvPr/>
        </p:nvGrpSpPr>
        <p:grpSpPr>
          <a:xfrm>
            <a:off x="5327316" y="2473158"/>
            <a:ext cx="1925053" cy="1133643"/>
            <a:chOff x="5327316" y="2473158"/>
            <a:chExt cx="1925053" cy="1133643"/>
          </a:xfrm>
        </p:grpSpPr>
        <p:cxnSp>
          <p:nvCxnSpPr>
            <p:cNvPr id="19" name="Connecteur droit avec flèche 18"/>
            <p:cNvCxnSpPr>
              <a:endCxn id="6" idx="0"/>
            </p:cNvCxnSpPr>
            <p:nvPr/>
          </p:nvCxnSpPr>
          <p:spPr>
            <a:xfrm>
              <a:off x="5327316" y="2473158"/>
              <a:ext cx="0" cy="113364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ZoneTexte 36"/>
            <p:cNvSpPr txBox="1"/>
            <p:nvPr/>
          </p:nvSpPr>
          <p:spPr>
            <a:xfrm>
              <a:off x="5367422" y="2633579"/>
              <a:ext cx="18849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Pose 3D du LIDAR à chaque </a:t>
              </a:r>
              <a:r>
                <a:rPr lang="fr-FR" i="1" dirty="0" err="1" smtClean="0">
                  <a:latin typeface="Times New Roman"/>
                  <a:cs typeface="Times New Roman"/>
                </a:rPr>
                <a:t>t</a:t>
              </a:r>
              <a:r>
                <a:rPr lang="fr-FR" i="1" baseline="-25000" dirty="0" err="1" smtClean="0">
                  <a:latin typeface="Times New Roman"/>
                  <a:cs typeface="Times New Roman"/>
                </a:rPr>
                <a:t>k</a:t>
              </a:r>
              <a:endParaRPr lang="fr-FR" i="1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3" name="Grouper 42"/>
          <p:cNvGrpSpPr/>
          <p:nvPr/>
        </p:nvGrpSpPr>
        <p:grpSpPr>
          <a:xfrm>
            <a:off x="1684421" y="5643990"/>
            <a:ext cx="4371474" cy="380184"/>
            <a:chOff x="1684421" y="5643990"/>
            <a:chExt cx="4371474" cy="380184"/>
          </a:xfrm>
        </p:grpSpPr>
        <p:sp>
          <p:nvSpPr>
            <p:cNvPr id="38" name="ZoneTexte 37"/>
            <p:cNvSpPr txBox="1"/>
            <p:nvPr/>
          </p:nvSpPr>
          <p:spPr>
            <a:xfrm>
              <a:off x="1684421" y="5654842"/>
              <a:ext cx="692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Pose: </a:t>
              </a:r>
              <a:endParaRPr lang="fr-FR" dirty="0"/>
            </a:p>
          </p:txBody>
        </p:sp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4164" y="5643990"/>
              <a:ext cx="3571731" cy="380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5703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er 36"/>
          <p:cNvGrpSpPr/>
          <p:nvPr/>
        </p:nvGrpSpPr>
        <p:grpSpPr>
          <a:xfrm>
            <a:off x="611790" y="5264297"/>
            <a:ext cx="2811100" cy="967023"/>
            <a:chOff x="611790" y="4345137"/>
            <a:chExt cx="2811100" cy="967023"/>
          </a:xfrm>
        </p:grpSpPr>
        <p:sp>
          <p:nvSpPr>
            <p:cNvPr id="21" name="Rectangle 20"/>
            <p:cNvSpPr/>
            <p:nvPr/>
          </p:nvSpPr>
          <p:spPr>
            <a:xfrm>
              <a:off x="1864419" y="4345137"/>
              <a:ext cx="1558471" cy="96702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5446" y="4368439"/>
              <a:ext cx="1421031" cy="447361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/>
          </p:nvSpPr>
          <p:spPr>
            <a:xfrm>
              <a:off x="611790" y="4382579"/>
              <a:ext cx="11723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000" dirty="0" smtClean="0"/>
                <a:t>Vitesses angulaires</a:t>
              </a:r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37716" y="568485"/>
            <a:ext cx="5077046" cy="601029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« Pose » du Problème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856196" y="173024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Les Référentiels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875257" y="2219576"/>
            <a:ext cx="2162459" cy="58477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ECEF</a:t>
            </a:r>
          </a:p>
          <a:p>
            <a:pPr algn="ctr"/>
            <a:r>
              <a:rPr lang="fr-FR" sz="1400" dirty="0" err="1" smtClean="0"/>
              <a:t>Earth</a:t>
            </a:r>
            <a:r>
              <a:rPr lang="fr-FR" sz="1400" dirty="0" smtClean="0"/>
              <a:t> </a:t>
            </a:r>
            <a:r>
              <a:rPr lang="fr-FR" sz="1400" dirty="0" err="1" smtClean="0"/>
              <a:t>Centered-Earth</a:t>
            </a:r>
            <a:r>
              <a:rPr lang="fr-FR" sz="1400" dirty="0" smtClean="0"/>
              <a:t> </a:t>
            </a:r>
            <a:r>
              <a:rPr lang="fr-FR" sz="1400" dirty="0" err="1" smtClean="0"/>
              <a:t>Fixed</a:t>
            </a: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3690234" y="2190742"/>
            <a:ext cx="1957556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Repère Local</a:t>
            </a:r>
          </a:p>
          <a:p>
            <a:pPr algn="ctr"/>
            <a:r>
              <a:rPr lang="fr-FR" dirty="0" smtClean="0"/>
              <a:t>Navigation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303142" y="2312783"/>
            <a:ext cx="1715283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Repère Véhicule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07913" y="3637310"/>
            <a:ext cx="137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Les Capteurs</a:t>
            </a:r>
          </a:p>
        </p:txBody>
      </p:sp>
      <p:pic>
        <p:nvPicPr>
          <p:cNvPr id="11" name="Image 10" descr="150px-Mt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46" y="3680408"/>
            <a:ext cx="1185543" cy="1074892"/>
          </a:xfrm>
          <a:prstGeom prst="rect">
            <a:avLst/>
          </a:prstGeom>
        </p:spPr>
      </p:pic>
      <p:pic>
        <p:nvPicPr>
          <p:cNvPr id="12" name="Image 11" descr="IMG_039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284" y="3637310"/>
            <a:ext cx="1656543" cy="1708310"/>
          </a:xfrm>
          <a:prstGeom prst="rect">
            <a:avLst/>
          </a:prstGeom>
        </p:spPr>
      </p:pic>
      <p:grpSp>
        <p:nvGrpSpPr>
          <p:cNvPr id="13" name="Grouper 12"/>
          <p:cNvGrpSpPr/>
          <p:nvPr/>
        </p:nvGrpSpPr>
        <p:grpSpPr>
          <a:xfrm>
            <a:off x="5791104" y="4181403"/>
            <a:ext cx="1671764" cy="642353"/>
            <a:chOff x="5791104" y="3262243"/>
            <a:chExt cx="1671764" cy="642353"/>
          </a:xfrm>
        </p:grpSpPr>
        <p:grpSp>
          <p:nvGrpSpPr>
            <p:cNvPr id="17" name="Grouper 16"/>
            <p:cNvGrpSpPr/>
            <p:nvPr/>
          </p:nvGrpSpPr>
          <p:grpSpPr>
            <a:xfrm>
              <a:off x="6085163" y="3262243"/>
              <a:ext cx="1083647" cy="396132"/>
              <a:chOff x="6208637" y="3262243"/>
              <a:chExt cx="1083647" cy="39613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208637" y="3262243"/>
                <a:ext cx="1083647" cy="39613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0971" y="3291370"/>
                <a:ext cx="1038978" cy="337879"/>
              </a:xfrm>
              <a:prstGeom prst="rect">
                <a:avLst/>
              </a:prstGeom>
            </p:spPr>
          </p:pic>
        </p:grpSp>
        <p:sp>
          <p:nvSpPr>
            <p:cNvPr id="18" name="ZoneTexte 17"/>
            <p:cNvSpPr txBox="1"/>
            <p:nvPr/>
          </p:nvSpPr>
          <p:spPr>
            <a:xfrm>
              <a:off x="5791104" y="3658375"/>
              <a:ext cx="16717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 smtClean="0"/>
                <a:t>Longitude, Latitude, Altitude</a:t>
              </a:r>
            </a:p>
          </p:txBody>
        </p:sp>
      </p:grpSp>
      <p:grpSp>
        <p:nvGrpSpPr>
          <p:cNvPr id="14" name="Grouper 13"/>
          <p:cNvGrpSpPr/>
          <p:nvPr/>
        </p:nvGrpSpPr>
        <p:grpSpPr>
          <a:xfrm>
            <a:off x="1197986" y="4716706"/>
            <a:ext cx="2224904" cy="432633"/>
            <a:chOff x="1197986" y="3797546"/>
            <a:chExt cx="2224904" cy="432633"/>
          </a:xfrm>
        </p:grpSpPr>
        <p:sp>
          <p:nvSpPr>
            <p:cNvPr id="19" name="Rectangle 18"/>
            <p:cNvSpPr/>
            <p:nvPr/>
          </p:nvSpPr>
          <p:spPr>
            <a:xfrm>
              <a:off x="1864419" y="3797546"/>
              <a:ext cx="1558471" cy="43263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95887" y="3836140"/>
              <a:ext cx="1350590" cy="366827"/>
            </a:xfrm>
            <a:prstGeom prst="rect">
              <a:avLst/>
            </a:prstGeom>
          </p:spPr>
        </p:pic>
        <p:sp>
          <p:nvSpPr>
            <p:cNvPr id="24" name="ZoneTexte 23"/>
            <p:cNvSpPr txBox="1"/>
            <p:nvPr/>
          </p:nvSpPr>
          <p:spPr>
            <a:xfrm>
              <a:off x="1197986" y="3892626"/>
              <a:ext cx="5975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000" dirty="0" smtClean="0"/>
                <a:t>Assiette</a:t>
              </a:r>
            </a:p>
          </p:txBody>
        </p:sp>
      </p:grpSp>
      <p:pic>
        <p:nvPicPr>
          <p:cNvPr id="23" name="Imag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4698" y="5789384"/>
            <a:ext cx="1052967" cy="363092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415395" y="5813845"/>
            <a:ext cx="13801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dirty="0" smtClean="0"/>
              <a:t>Accélérations </a:t>
            </a:r>
            <a:r>
              <a:rPr lang="fr-FR" sz="1000" dirty="0" smtClean="0"/>
              <a:t>Linéaires</a:t>
            </a:r>
            <a:endParaRPr lang="fr-FR" sz="1000" dirty="0" smtClean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5111" y="5603324"/>
            <a:ext cx="4533900" cy="482600"/>
          </a:xfrm>
          <a:prstGeom prst="rect">
            <a:avLst/>
          </a:prstGeom>
        </p:spPr>
      </p:pic>
      <p:grpSp>
        <p:nvGrpSpPr>
          <p:cNvPr id="31" name="Grouper 30"/>
          <p:cNvGrpSpPr/>
          <p:nvPr/>
        </p:nvGrpSpPr>
        <p:grpSpPr>
          <a:xfrm>
            <a:off x="3975236" y="5434554"/>
            <a:ext cx="4798032" cy="758581"/>
            <a:chOff x="3912199" y="5140906"/>
            <a:chExt cx="4798032" cy="758581"/>
          </a:xfrm>
        </p:grpSpPr>
        <p:sp>
          <p:nvSpPr>
            <p:cNvPr id="29" name="Rectangle 28"/>
            <p:cNvSpPr/>
            <p:nvPr/>
          </p:nvSpPr>
          <p:spPr>
            <a:xfrm>
              <a:off x="3912199" y="5140906"/>
              <a:ext cx="4798032" cy="75858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25215" y="5240796"/>
              <a:ext cx="4572000" cy="558800"/>
            </a:xfrm>
            <a:prstGeom prst="rect">
              <a:avLst/>
            </a:prstGeom>
          </p:spPr>
        </p:pic>
      </p:grpSp>
      <p:sp>
        <p:nvSpPr>
          <p:cNvPr id="32" name="ZoneTexte 31"/>
          <p:cNvSpPr txBox="1"/>
          <p:nvPr/>
        </p:nvSpPr>
        <p:spPr>
          <a:xfrm>
            <a:off x="2784731" y="3841196"/>
            <a:ext cx="82586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100 Hz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7519186" y="3812071"/>
            <a:ext cx="58884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5 Hz</a:t>
            </a:r>
            <a:endParaRPr lang="fr-FR" dirty="0"/>
          </a:p>
        </p:txBody>
      </p:sp>
      <p:sp>
        <p:nvSpPr>
          <p:cNvPr id="34" name="ZoneTexte 33"/>
          <p:cNvSpPr txBox="1"/>
          <p:nvPr/>
        </p:nvSpPr>
        <p:spPr>
          <a:xfrm>
            <a:off x="3759885" y="5233992"/>
            <a:ext cx="71045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30 Hz</a:t>
            </a:r>
            <a:endParaRPr lang="fr-FR" dirty="0"/>
          </a:p>
        </p:txBody>
      </p:sp>
      <p:sp>
        <p:nvSpPr>
          <p:cNvPr id="35" name="Rectangle 34"/>
          <p:cNvSpPr>
            <a:spLocks noChangeAspect="1"/>
          </p:cNvSpPr>
          <p:nvPr/>
        </p:nvSpPr>
        <p:spPr>
          <a:xfrm>
            <a:off x="415395" y="267971"/>
            <a:ext cx="2139327" cy="10945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fr-FR" sz="2400" dirty="0" smtClean="0"/>
              <a:t>Localisation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41877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8" grpId="0" animBg="1"/>
      <p:bldP spid="9" grpId="0"/>
      <p:bldP spid="27" grpId="0"/>
      <p:bldP spid="32" grpId="0" animBg="1"/>
      <p:bldP spid="33" grpId="0" animBg="1"/>
      <p:bldP spid="3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515895" y="922421"/>
            <a:ext cx="2257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 en passant par cela.</a:t>
            </a:r>
            <a:endParaRPr lang="fr-FR" dirty="0"/>
          </a:p>
        </p:txBody>
      </p:sp>
      <p:pic>
        <p:nvPicPr>
          <p:cNvPr id="5" name="Image 4" descr="silo_couloir_tass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36" y="1979445"/>
            <a:ext cx="6934235" cy="390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4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r 4"/>
          <p:cNvGrpSpPr/>
          <p:nvPr/>
        </p:nvGrpSpPr>
        <p:grpSpPr>
          <a:xfrm>
            <a:off x="2118757" y="2457912"/>
            <a:ext cx="3261896" cy="922422"/>
            <a:chOff x="614947" y="1991894"/>
            <a:chExt cx="3261896" cy="922422"/>
          </a:xfrm>
        </p:grpSpPr>
        <p:sp>
          <p:nvSpPr>
            <p:cNvPr id="6" name="Rectangle 5"/>
            <p:cNvSpPr/>
            <p:nvPr/>
          </p:nvSpPr>
          <p:spPr>
            <a:xfrm>
              <a:off x="2152317" y="2032000"/>
              <a:ext cx="1724526" cy="88231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Localisation</a:t>
              </a:r>
              <a:endParaRPr lang="fr-FR" dirty="0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614947" y="1991894"/>
              <a:ext cx="5882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/>
                <a:t>I</a:t>
              </a:r>
              <a:r>
                <a:rPr lang="fr-FR" dirty="0" smtClean="0"/>
                <a:t>MU</a:t>
              </a:r>
              <a:endParaRPr lang="fr-FR" dirty="0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14947" y="2544984"/>
              <a:ext cx="5882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dirty="0" smtClean="0"/>
                <a:t>GPS</a:t>
              </a:r>
            </a:p>
          </p:txBody>
        </p:sp>
        <p:cxnSp>
          <p:nvCxnSpPr>
            <p:cNvPr id="9" name="Connecteur droit avec flèche 8"/>
            <p:cNvCxnSpPr>
              <a:stCxn id="7" idx="3"/>
            </p:cNvCxnSpPr>
            <p:nvPr/>
          </p:nvCxnSpPr>
          <p:spPr>
            <a:xfrm>
              <a:off x="1203232" y="2176560"/>
              <a:ext cx="949085" cy="249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/>
            <p:nvPr/>
          </p:nvCxnSpPr>
          <p:spPr>
            <a:xfrm>
              <a:off x="1203232" y="2743381"/>
              <a:ext cx="949085" cy="249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ZoneTexte 11"/>
          <p:cNvSpPr txBox="1"/>
          <p:nvPr/>
        </p:nvSpPr>
        <p:spPr>
          <a:xfrm>
            <a:off x="3554512" y="3762847"/>
            <a:ext cx="2373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« </a:t>
            </a:r>
            <a:r>
              <a:rPr lang="fr-FR" sz="2400" dirty="0" err="1" smtClean="0"/>
              <a:t>Sensor</a:t>
            </a:r>
            <a:r>
              <a:rPr lang="fr-FR" sz="2400" dirty="0" smtClean="0"/>
              <a:t> Fusion » </a:t>
            </a:r>
            <a:endParaRPr lang="fr-FR" sz="2400" dirty="0"/>
          </a:p>
        </p:txBody>
      </p:sp>
      <p:sp>
        <p:nvSpPr>
          <p:cNvPr id="13" name="ZoneTexte 12"/>
          <p:cNvSpPr txBox="1"/>
          <p:nvPr/>
        </p:nvSpPr>
        <p:spPr>
          <a:xfrm>
            <a:off x="1721027" y="4486743"/>
            <a:ext cx="578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Selon la littérature, la plupart du temps implémenté à l’aide</a:t>
            </a:r>
          </a:p>
          <a:p>
            <a:pPr algn="ctr"/>
            <a:r>
              <a:rPr lang="fr-FR" dirty="0" smtClean="0"/>
              <a:t> de </a:t>
            </a:r>
            <a:r>
              <a:rPr lang="fr-FR" b="1" dirty="0" smtClean="0"/>
              <a:t>filtres de </a:t>
            </a:r>
            <a:r>
              <a:rPr lang="fr-FR" b="1" dirty="0" err="1" smtClean="0"/>
              <a:t>Kalman</a:t>
            </a:r>
            <a:endParaRPr lang="fr-FR" b="1" dirty="0" smtClean="0"/>
          </a:p>
        </p:txBody>
      </p:sp>
      <p:cxnSp>
        <p:nvCxnSpPr>
          <p:cNvPr id="16" name="Connecteur droit avec flèche 15"/>
          <p:cNvCxnSpPr>
            <a:stCxn id="6" idx="3"/>
          </p:cNvCxnSpPr>
          <p:nvPr/>
        </p:nvCxnSpPr>
        <p:spPr>
          <a:xfrm>
            <a:off x="5380653" y="2939176"/>
            <a:ext cx="9490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6329738" y="2712417"/>
            <a:ext cx="2074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Pose </a:t>
            </a:r>
            <a:r>
              <a:rPr lang="fr-FR" dirty="0" smtClean="0"/>
              <a:t>3D </a:t>
            </a:r>
            <a:r>
              <a:rPr lang="fr-FR" dirty="0" smtClean="0"/>
              <a:t>à chaque </a:t>
            </a:r>
            <a:r>
              <a:rPr lang="fr-FR" i="1" dirty="0" err="1" smtClean="0">
                <a:latin typeface="Times New Roman"/>
                <a:cs typeface="Times New Roman"/>
              </a:rPr>
              <a:t>t</a:t>
            </a:r>
            <a:r>
              <a:rPr lang="fr-FR" i="1" baseline="-25000" dirty="0" err="1" smtClean="0">
                <a:latin typeface="Times New Roman"/>
                <a:cs typeface="Times New Roman"/>
              </a:rPr>
              <a:t>k</a:t>
            </a:r>
            <a:endParaRPr lang="fr-FR" i="1" baseline="-25000" dirty="0">
              <a:latin typeface="Times New Roman"/>
              <a:cs typeface="Times New Roman"/>
            </a:endParaRPr>
          </a:p>
        </p:txBody>
      </p:sp>
      <p:sp>
        <p:nvSpPr>
          <p:cNvPr id="20" name="Rectangle 19"/>
          <p:cNvSpPr>
            <a:spLocks noChangeAspect="1"/>
          </p:cNvSpPr>
          <p:nvPr/>
        </p:nvSpPr>
        <p:spPr>
          <a:xfrm>
            <a:off x="415395" y="267971"/>
            <a:ext cx="2139327" cy="10945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fr-FR" sz="2400" dirty="0" smtClean="0"/>
              <a:t>Localisation</a:t>
            </a:r>
            <a:endParaRPr lang="fr-FR" sz="2400" dirty="0"/>
          </a:p>
        </p:txBody>
      </p:sp>
      <p:sp>
        <p:nvSpPr>
          <p:cNvPr id="22" name="Titre 1"/>
          <p:cNvSpPr>
            <a:spLocks noGrp="1"/>
          </p:cNvSpPr>
          <p:nvPr>
            <p:ph type="title"/>
          </p:nvPr>
        </p:nvSpPr>
        <p:spPr>
          <a:xfrm>
            <a:off x="2971290" y="274638"/>
            <a:ext cx="5715510" cy="844787"/>
          </a:xfrm>
        </p:spPr>
        <p:txBody>
          <a:bodyPr>
            <a:normAutofit fontScale="90000"/>
          </a:bodyPr>
          <a:lstStyle/>
          <a:p>
            <a:pPr algn="r"/>
            <a:r>
              <a:rPr lang="fr-FR" dirty="0" smtClean="0"/>
              <a:t>Utilisation IMU + GPS:</a:t>
            </a:r>
            <a:br>
              <a:rPr lang="fr-FR" dirty="0" smtClean="0"/>
            </a:br>
            <a:r>
              <a:rPr lang="fr-FR" dirty="0" err="1" smtClean="0"/>
              <a:t>Sensor</a:t>
            </a:r>
            <a:r>
              <a:rPr lang="fr-FR" dirty="0" smtClean="0"/>
              <a:t> Fusion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2085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71290" y="274638"/>
            <a:ext cx="5715510" cy="844787"/>
          </a:xfrm>
        </p:spPr>
        <p:txBody>
          <a:bodyPr>
            <a:normAutofit fontScale="90000"/>
          </a:bodyPr>
          <a:lstStyle/>
          <a:p>
            <a:pPr algn="r"/>
            <a:r>
              <a:rPr lang="fr-FR" dirty="0" smtClean="0"/>
              <a:t>Filtres de </a:t>
            </a:r>
            <a:r>
              <a:rPr lang="fr-FR" dirty="0" err="1" smtClean="0"/>
              <a:t>Kalman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smtClean="0"/>
              <a:t>Principe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4889884" y="2009310"/>
            <a:ext cx="1300597" cy="8316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92500"/>
          </a:bodyPr>
          <a:lstStyle/>
          <a:p>
            <a:pPr algn="ctr"/>
            <a:r>
              <a:rPr lang="fr-FR" dirty="0" err="1" smtClean="0"/>
              <a:t>Kalman</a:t>
            </a:r>
            <a:endParaRPr lang="fr-FR" dirty="0" smtClean="0"/>
          </a:p>
          <a:p>
            <a:pPr algn="ctr"/>
            <a:r>
              <a:rPr lang="fr-FR" dirty="0" smtClean="0"/>
              <a:t>(estimation)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2126299" y="2009310"/>
            <a:ext cx="1146648" cy="8316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endParaRPr lang="fr-FR" dirty="0" smtClean="0"/>
          </a:p>
          <a:p>
            <a:pPr algn="ctr"/>
            <a:r>
              <a:rPr lang="fr-FR" dirty="0" smtClean="0"/>
              <a:t>(mesure)</a:t>
            </a:r>
            <a:endParaRPr lang="fr-FR" dirty="0"/>
          </a:p>
        </p:txBody>
      </p:sp>
      <p:grpSp>
        <p:nvGrpSpPr>
          <p:cNvPr id="14" name="Grouper 13"/>
          <p:cNvGrpSpPr/>
          <p:nvPr/>
        </p:nvGrpSpPr>
        <p:grpSpPr>
          <a:xfrm>
            <a:off x="3738568" y="2080725"/>
            <a:ext cx="727823" cy="688853"/>
            <a:chOff x="1830949" y="2485358"/>
            <a:chExt cx="727823" cy="688853"/>
          </a:xfrm>
        </p:grpSpPr>
        <p:sp>
          <p:nvSpPr>
            <p:cNvPr id="15" name="Ellipse 14"/>
            <p:cNvSpPr/>
            <p:nvPr/>
          </p:nvSpPr>
          <p:spPr>
            <a:xfrm>
              <a:off x="1945903" y="2574511"/>
              <a:ext cx="501041" cy="5013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Multiplication 15"/>
            <p:cNvSpPr/>
            <p:nvPr/>
          </p:nvSpPr>
          <p:spPr>
            <a:xfrm>
              <a:off x="1830949" y="2485358"/>
              <a:ext cx="727823" cy="688853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0" name="Connecteur droit avec flèche 19"/>
          <p:cNvCxnSpPr>
            <a:endCxn id="13" idx="1"/>
          </p:cNvCxnSpPr>
          <p:nvPr/>
        </p:nvCxnSpPr>
        <p:spPr>
          <a:xfrm>
            <a:off x="1508035" y="2420539"/>
            <a:ext cx="618264" cy="46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3" idx="3"/>
            <a:endCxn id="15" idx="2"/>
          </p:cNvCxnSpPr>
          <p:nvPr/>
        </p:nvCxnSpPr>
        <p:spPr>
          <a:xfrm flipV="1">
            <a:off x="3272947" y="2420539"/>
            <a:ext cx="580575" cy="46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15" idx="6"/>
            <a:endCxn id="9" idx="1"/>
          </p:cNvCxnSpPr>
          <p:nvPr/>
        </p:nvCxnSpPr>
        <p:spPr>
          <a:xfrm>
            <a:off x="4354563" y="2420539"/>
            <a:ext cx="535321" cy="46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9" idx="3"/>
            <a:endCxn id="51" idx="1"/>
          </p:cNvCxnSpPr>
          <p:nvPr/>
        </p:nvCxnSpPr>
        <p:spPr>
          <a:xfrm flipV="1">
            <a:off x="6190481" y="2416010"/>
            <a:ext cx="524559" cy="91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Imag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14" y="2080725"/>
            <a:ext cx="395942" cy="274960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391" y="2088816"/>
            <a:ext cx="246711" cy="162124"/>
          </a:xfrm>
          <a:prstGeom prst="rect">
            <a:avLst/>
          </a:prstGeom>
        </p:spPr>
      </p:pic>
      <p:cxnSp>
        <p:nvCxnSpPr>
          <p:cNvPr id="45" name="Connecteur droit avec flèche 44"/>
          <p:cNvCxnSpPr>
            <a:stCxn id="55" idx="0"/>
            <a:endCxn id="15" idx="4"/>
          </p:cNvCxnSpPr>
          <p:nvPr/>
        </p:nvCxnSpPr>
        <p:spPr>
          <a:xfrm flipV="1">
            <a:off x="4096836" y="2671200"/>
            <a:ext cx="7207" cy="5205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ZoneTexte 48"/>
          <p:cNvSpPr txBox="1"/>
          <p:nvPr/>
        </p:nvSpPr>
        <p:spPr>
          <a:xfrm>
            <a:off x="4096836" y="254437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+</a:t>
            </a:r>
            <a:endParaRPr lang="fr-FR" dirty="0"/>
          </a:p>
        </p:txBody>
      </p:sp>
      <p:pic>
        <p:nvPicPr>
          <p:cNvPr id="51" name="Imag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040" y="2320888"/>
            <a:ext cx="330860" cy="190244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729" y="2991306"/>
            <a:ext cx="2066342" cy="284435"/>
          </a:xfrm>
          <a:prstGeom prst="rect">
            <a:avLst/>
          </a:prstGeom>
        </p:spPr>
      </p:pic>
      <p:pic>
        <p:nvPicPr>
          <p:cNvPr id="55" name="Image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9385" y="3191767"/>
            <a:ext cx="274901" cy="175631"/>
          </a:xfrm>
          <a:prstGeom prst="rect">
            <a:avLst/>
          </a:prstGeom>
        </p:spPr>
      </p:pic>
      <p:grpSp>
        <p:nvGrpSpPr>
          <p:cNvPr id="5" name="Grouper 4"/>
          <p:cNvGrpSpPr/>
          <p:nvPr/>
        </p:nvGrpSpPr>
        <p:grpSpPr>
          <a:xfrm>
            <a:off x="769659" y="3560961"/>
            <a:ext cx="2041445" cy="713670"/>
            <a:chOff x="769659" y="3560961"/>
            <a:chExt cx="2041445" cy="713670"/>
          </a:xfrm>
        </p:grpSpPr>
        <p:sp>
          <p:nvSpPr>
            <p:cNvPr id="57" name="ZoneTexte 56"/>
            <p:cNvSpPr txBox="1"/>
            <p:nvPr/>
          </p:nvSpPr>
          <p:spPr>
            <a:xfrm>
              <a:off x="1161487" y="3560961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u="sng" dirty="0" smtClean="0"/>
                <a:t>Dynamique</a:t>
              </a:r>
              <a:endParaRPr lang="fr-FR" b="1" u="sng" dirty="0"/>
            </a:p>
          </p:txBody>
        </p:sp>
        <p:pic>
          <p:nvPicPr>
            <p:cNvPr id="58" name="Image 5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9659" y="3974703"/>
              <a:ext cx="2041445" cy="299928"/>
            </a:xfrm>
            <a:prstGeom prst="rect">
              <a:avLst/>
            </a:prstGeom>
          </p:spPr>
        </p:pic>
      </p:grpSp>
      <p:pic>
        <p:nvPicPr>
          <p:cNvPr id="59" name="Image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659" y="5158246"/>
            <a:ext cx="6536685" cy="675626"/>
          </a:xfrm>
          <a:prstGeom prst="rect">
            <a:avLst/>
          </a:prstGeom>
        </p:spPr>
      </p:pic>
      <p:pic>
        <p:nvPicPr>
          <p:cNvPr id="60" name="Image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659" y="6010399"/>
            <a:ext cx="1606935" cy="335913"/>
          </a:xfrm>
          <a:prstGeom prst="rect">
            <a:avLst/>
          </a:prstGeom>
        </p:spPr>
      </p:pic>
      <p:pic>
        <p:nvPicPr>
          <p:cNvPr id="62" name="Image 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9863" y="2194352"/>
            <a:ext cx="170519" cy="138039"/>
          </a:xfrm>
          <a:prstGeom prst="rect">
            <a:avLst/>
          </a:prstGeom>
        </p:spPr>
      </p:pic>
      <p:grpSp>
        <p:nvGrpSpPr>
          <p:cNvPr id="19" name="Grouper 18"/>
          <p:cNvGrpSpPr/>
          <p:nvPr/>
        </p:nvGrpSpPr>
        <p:grpSpPr>
          <a:xfrm>
            <a:off x="769659" y="4413466"/>
            <a:ext cx="5873984" cy="399464"/>
            <a:chOff x="769659" y="4413466"/>
            <a:chExt cx="5873984" cy="399464"/>
          </a:xfrm>
        </p:grpSpPr>
        <p:pic>
          <p:nvPicPr>
            <p:cNvPr id="65" name="Image 6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55669" y="4413466"/>
              <a:ext cx="2187974" cy="399464"/>
            </a:xfrm>
            <a:prstGeom prst="rect">
              <a:avLst/>
            </a:prstGeom>
          </p:spPr>
        </p:pic>
        <p:pic>
          <p:nvPicPr>
            <p:cNvPr id="66" name="Image 6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9659" y="4413466"/>
              <a:ext cx="2006399" cy="372228"/>
            </a:xfrm>
            <a:prstGeom prst="rect">
              <a:avLst/>
            </a:prstGeom>
          </p:spPr>
        </p:pic>
      </p:grpSp>
      <p:sp>
        <p:nvSpPr>
          <p:cNvPr id="39" name="Rectangle 38"/>
          <p:cNvSpPr>
            <a:spLocks noChangeAspect="1"/>
          </p:cNvSpPr>
          <p:nvPr/>
        </p:nvSpPr>
        <p:spPr>
          <a:xfrm>
            <a:off x="415395" y="267971"/>
            <a:ext cx="2139327" cy="10945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fr-FR" sz="2400" dirty="0" smtClean="0"/>
              <a:t>Localisation</a:t>
            </a:r>
            <a:endParaRPr lang="fr-FR" sz="2400" dirty="0"/>
          </a:p>
        </p:txBody>
      </p:sp>
      <p:grpSp>
        <p:nvGrpSpPr>
          <p:cNvPr id="8" name="Grouper 7"/>
          <p:cNvGrpSpPr/>
          <p:nvPr/>
        </p:nvGrpSpPr>
        <p:grpSpPr>
          <a:xfrm>
            <a:off x="4501164" y="3528695"/>
            <a:ext cx="2249987" cy="745936"/>
            <a:chOff x="4501164" y="3528695"/>
            <a:chExt cx="2249987" cy="745936"/>
          </a:xfrm>
        </p:grpSpPr>
        <p:pic>
          <p:nvPicPr>
            <p:cNvPr id="61" name="Image 6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26863" y="3993190"/>
              <a:ext cx="2224288" cy="281441"/>
            </a:xfrm>
            <a:prstGeom prst="rect">
              <a:avLst/>
            </a:prstGeom>
          </p:spPr>
        </p:pic>
        <p:sp>
          <p:nvSpPr>
            <p:cNvPr id="43" name="ZoneTexte 42"/>
            <p:cNvSpPr txBox="1"/>
            <p:nvPr/>
          </p:nvSpPr>
          <p:spPr>
            <a:xfrm>
              <a:off x="4501164" y="3528695"/>
              <a:ext cx="100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u="sng" dirty="0" smtClean="0"/>
                <a:t>Mesures</a:t>
              </a:r>
              <a:endParaRPr lang="fr-FR" b="1" u="sng" dirty="0"/>
            </a:p>
          </p:txBody>
        </p:sp>
      </p:grpSp>
      <p:sp>
        <p:nvSpPr>
          <p:cNvPr id="17" name="ZoneTexte 16"/>
          <p:cNvSpPr txBox="1"/>
          <p:nvPr/>
        </p:nvSpPr>
        <p:spPr>
          <a:xfrm>
            <a:off x="1161487" y="4812930"/>
            <a:ext cx="1498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Discrétisation</a:t>
            </a:r>
          </a:p>
        </p:txBody>
      </p:sp>
    </p:spTree>
    <p:extLst>
      <p:ext uri="{BB962C8B-B14F-4D97-AF65-F5344CB8AC3E}">
        <p14:creationId xmlns:p14="http://schemas.microsoft.com/office/powerpoint/2010/main" val="3547833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4074333" y="1487898"/>
            <a:ext cx="4767410" cy="1145878"/>
            <a:chOff x="4074333" y="1487898"/>
            <a:chExt cx="4767410" cy="1145878"/>
          </a:xfrm>
        </p:grpSpPr>
        <p:sp>
          <p:nvSpPr>
            <p:cNvPr id="5" name="ZoneTexte 4"/>
            <p:cNvSpPr txBox="1"/>
            <p:nvPr/>
          </p:nvSpPr>
          <p:spPr>
            <a:xfrm>
              <a:off x="4074333" y="1487898"/>
              <a:ext cx="2518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u="sng" dirty="0" smtClean="0"/>
                <a:t>Variables d’état du filtre</a:t>
              </a:r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1109" y="1960738"/>
              <a:ext cx="330860" cy="190244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4671568" y="1857230"/>
              <a:ext cx="2316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Estimation à l’instant k</a:t>
              </a:r>
              <a:endParaRPr lang="fr-FR" dirty="0"/>
            </a:p>
          </p:txBody>
        </p:sp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9412" y="2315111"/>
              <a:ext cx="372557" cy="274983"/>
            </a:xfrm>
            <a:prstGeom prst="rect">
              <a:avLst/>
            </a:prstGeom>
          </p:spPr>
        </p:pic>
        <p:grpSp>
          <p:nvGrpSpPr>
            <p:cNvPr id="13" name="Grouper 12"/>
            <p:cNvGrpSpPr/>
            <p:nvPr/>
          </p:nvGrpSpPr>
          <p:grpSpPr>
            <a:xfrm>
              <a:off x="4681630" y="2264444"/>
              <a:ext cx="4160113" cy="369332"/>
              <a:chOff x="4669823" y="1218630"/>
              <a:chExt cx="4160113" cy="369332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4669823" y="1218630"/>
                <a:ext cx="4160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Matrice de covariance de          à l’instant k</a:t>
                </a:r>
                <a:endParaRPr lang="fr-FR" dirty="0"/>
              </a:p>
            </p:txBody>
          </p:sp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13948" y="1362390"/>
                <a:ext cx="330860" cy="190244"/>
              </a:xfrm>
              <a:prstGeom prst="rect">
                <a:avLst/>
              </a:prstGeom>
            </p:spPr>
          </p:pic>
        </p:grpSp>
      </p:grpSp>
      <p:sp>
        <p:nvSpPr>
          <p:cNvPr id="14" name="ZoneTexte 13"/>
          <p:cNvSpPr txBox="1"/>
          <p:nvPr/>
        </p:nvSpPr>
        <p:spPr>
          <a:xfrm>
            <a:off x="415395" y="1657175"/>
            <a:ext cx="3177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 smtClean="0"/>
              <a:t>Boucle de </a:t>
            </a:r>
            <a:r>
              <a:rPr lang="fr-FR" sz="2000" b="1" u="sng" dirty="0" err="1" smtClean="0"/>
              <a:t>Kalman</a:t>
            </a:r>
            <a:r>
              <a:rPr lang="fr-FR" sz="2000" b="1" u="sng" dirty="0" smtClean="0"/>
              <a:t> : 2 étapes</a:t>
            </a:r>
            <a:endParaRPr lang="fr-FR" sz="2000" b="1" u="sng" dirty="0"/>
          </a:p>
        </p:txBody>
      </p:sp>
      <p:sp>
        <p:nvSpPr>
          <p:cNvPr id="16" name="ZoneTexte 15"/>
          <p:cNvSpPr txBox="1"/>
          <p:nvPr/>
        </p:nvSpPr>
        <p:spPr>
          <a:xfrm>
            <a:off x="826089" y="4041652"/>
            <a:ext cx="1553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2. Mise à </a:t>
            </a:r>
            <a:r>
              <a:rPr lang="fr-FR" b="1" u="sng" dirty="0" smtClean="0"/>
              <a:t>jour:</a:t>
            </a:r>
            <a:endParaRPr lang="fr-FR" b="1" u="sng" dirty="0"/>
          </a:p>
        </p:txBody>
      </p:sp>
      <p:grpSp>
        <p:nvGrpSpPr>
          <p:cNvPr id="3" name="Grouper 2"/>
          <p:cNvGrpSpPr/>
          <p:nvPr/>
        </p:nvGrpSpPr>
        <p:grpSpPr>
          <a:xfrm>
            <a:off x="744415" y="2292548"/>
            <a:ext cx="2864945" cy="1311322"/>
            <a:chOff x="744415" y="2292548"/>
            <a:chExt cx="2864945" cy="1311322"/>
          </a:xfrm>
        </p:grpSpPr>
        <p:sp>
          <p:nvSpPr>
            <p:cNvPr id="15" name="ZoneTexte 14"/>
            <p:cNvSpPr txBox="1"/>
            <p:nvPr/>
          </p:nvSpPr>
          <p:spPr>
            <a:xfrm>
              <a:off x="766601" y="2292548"/>
              <a:ext cx="1503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u="sng" dirty="0" smtClean="0"/>
                <a:t>1. </a:t>
              </a:r>
              <a:r>
                <a:rPr lang="fr-FR" b="1" u="sng" dirty="0" smtClean="0"/>
                <a:t>Estimation:</a:t>
              </a:r>
              <a:endParaRPr lang="fr-FR" b="1" u="sng" dirty="0"/>
            </a:p>
          </p:txBody>
        </p:sp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6601" y="2846546"/>
              <a:ext cx="1634887" cy="249126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415" y="3269107"/>
              <a:ext cx="2864945" cy="334763"/>
            </a:xfrm>
            <a:prstGeom prst="rect">
              <a:avLst/>
            </a:prstGeom>
          </p:spPr>
        </p:pic>
      </p:grpSp>
      <p:pic>
        <p:nvPicPr>
          <p:cNvPr id="20" name="Imag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290" y="4169596"/>
            <a:ext cx="3877017" cy="33476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2719" y="4699036"/>
            <a:ext cx="3098500" cy="288052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8168" y="5212243"/>
            <a:ext cx="5356201" cy="334763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826089" y="5902973"/>
            <a:ext cx="6832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 F est linéaire </a:t>
            </a:r>
            <a:r>
              <a:rPr lang="fr-FR" dirty="0" smtClean="0"/>
              <a:t>et si </a:t>
            </a:r>
            <a:r>
              <a:rPr lang="fr-FR" dirty="0" smtClean="0"/>
              <a:t>les bruits sont gaussiens, Pk doit devenir minimal.</a:t>
            </a:r>
          </a:p>
          <a:p>
            <a:r>
              <a:rPr lang="fr-FR" dirty="0" smtClean="0"/>
              <a:t>(K: Gain Optimal de </a:t>
            </a:r>
            <a:r>
              <a:rPr lang="fr-FR" dirty="0" err="1" smtClean="0"/>
              <a:t>Kalman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9" name="Rectangle 18"/>
          <p:cNvSpPr>
            <a:spLocks noChangeAspect="1"/>
          </p:cNvSpPr>
          <p:nvPr/>
        </p:nvSpPr>
        <p:spPr>
          <a:xfrm>
            <a:off x="415395" y="267971"/>
            <a:ext cx="2139327" cy="10945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fr-FR" sz="2400" dirty="0" smtClean="0"/>
              <a:t>Localisation</a:t>
            </a:r>
            <a:endParaRPr lang="fr-FR" sz="2400" dirty="0"/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2971290" y="274638"/>
            <a:ext cx="5715510" cy="844787"/>
          </a:xfrm>
        </p:spPr>
        <p:txBody>
          <a:bodyPr>
            <a:normAutofit fontScale="90000"/>
          </a:bodyPr>
          <a:lstStyle/>
          <a:p>
            <a:pPr algn="r"/>
            <a:r>
              <a:rPr lang="fr-FR" dirty="0" smtClean="0"/>
              <a:t>Filtres de </a:t>
            </a:r>
            <a:r>
              <a:rPr lang="fr-FR" dirty="0" err="1" smtClean="0"/>
              <a:t>Kalman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smtClean="0"/>
              <a:t>Boucle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6731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601733" y="2355858"/>
            <a:ext cx="521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 smtClean="0"/>
              <a:t>Kalman</a:t>
            </a:r>
            <a:r>
              <a:rPr lang="fr-FR" sz="2000" dirty="0" smtClean="0"/>
              <a:t> ne fonctionne que pour les dynamiques </a:t>
            </a:r>
            <a:r>
              <a:rPr lang="fr-FR" sz="2000" dirty="0" smtClean="0"/>
              <a:t>linéaires</a:t>
            </a:r>
            <a:r>
              <a:rPr lang="fr-FR" sz="2000" dirty="0" smtClean="0"/>
              <a:t>, e</a:t>
            </a:r>
            <a:r>
              <a:rPr lang="fr-FR" sz="2000" dirty="0" smtClean="0"/>
              <a:t>t </a:t>
            </a:r>
            <a:r>
              <a:rPr lang="fr-FR" sz="2000" dirty="0" smtClean="0"/>
              <a:t>pour des bruits gaussiens</a:t>
            </a:r>
            <a:endParaRPr lang="fr-FR" sz="2000" dirty="0"/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415395" y="267971"/>
            <a:ext cx="2139327" cy="10945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fr-FR" sz="2400" dirty="0" smtClean="0"/>
              <a:t>Localisation</a:t>
            </a:r>
            <a:endParaRPr lang="fr-FR" sz="2400" dirty="0"/>
          </a:p>
        </p:txBody>
      </p:sp>
      <p:sp>
        <p:nvSpPr>
          <p:cNvPr id="2" name="ZoneTexte 1"/>
          <p:cNvSpPr txBox="1"/>
          <p:nvPr/>
        </p:nvSpPr>
        <p:spPr>
          <a:xfrm>
            <a:off x="704245" y="3531143"/>
            <a:ext cx="8304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Dans </a:t>
            </a:r>
            <a:r>
              <a:rPr lang="fr-FR" sz="2000" dirty="0" err="1" smtClean="0"/>
              <a:t>Symeter</a:t>
            </a:r>
            <a:r>
              <a:rPr lang="fr-FR" sz="2000" dirty="0" smtClean="0"/>
              <a:t> V2, </a:t>
            </a:r>
            <a:endParaRPr lang="fr-FR" sz="2000" dirty="0"/>
          </a:p>
        </p:txBody>
      </p: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2971290" y="274638"/>
            <a:ext cx="5715510" cy="1488190"/>
          </a:xfrm>
        </p:spPr>
        <p:txBody>
          <a:bodyPr>
            <a:normAutofit/>
          </a:bodyPr>
          <a:lstStyle/>
          <a:p>
            <a:pPr algn="r"/>
            <a:r>
              <a:rPr lang="fr-FR" dirty="0" smtClean="0"/>
              <a:t>Filtres de </a:t>
            </a:r>
            <a:r>
              <a:rPr lang="fr-FR" dirty="0" err="1" smtClean="0"/>
              <a:t>Kalman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smtClean="0"/>
              <a:t>Dynamique non linéaire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704245" y="4026504"/>
            <a:ext cx="8304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Les capteurs ne peuvent pas </a:t>
            </a:r>
            <a:r>
              <a:rPr lang="fr-FR" sz="2000" dirty="0" smtClean="0"/>
              <a:t>être placés au centre de masse du véhicule</a:t>
            </a:r>
            <a:endParaRPr lang="fr-FR" sz="2000" dirty="0"/>
          </a:p>
        </p:txBody>
      </p:sp>
      <p:sp>
        <p:nvSpPr>
          <p:cNvPr id="19" name="ZoneTexte 18"/>
          <p:cNvSpPr txBox="1"/>
          <p:nvPr/>
        </p:nvSpPr>
        <p:spPr>
          <a:xfrm>
            <a:off x="1823748" y="4371457"/>
            <a:ext cx="8304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ym typeface="Wingdings"/>
              </a:rPr>
              <a:t> </a:t>
            </a:r>
            <a:r>
              <a:rPr lang="fr-FR" sz="2000" dirty="0" smtClean="0"/>
              <a:t>La dynamique F n’est donc pas linéaire.</a:t>
            </a:r>
            <a:endParaRPr lang="fr-FR" sz="2000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722" y="5104285"/>
            <a:ext cx="3137684" cy="34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03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8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415395" y="1762828"/>
            <a:ext cx="7216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Si la dynamique n’est pas linéaire il faut linéariser autour d’un point de fonctionnement sur la trajectoire </a:t>
            </a:r>
            <a:r>
              <a:rPr lang="fr-FR" dirty="0" smtClean="0"/>
              <a:t>(si elle est connue à l’avance).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950" y="6442957"/>
            <a:ext cx="246711" cy="16212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33409" y="2540041"/>
            <a:ext cx="5621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Si la trajectoire n’est pas connue à l’avance, nous pouvons </a:t>
            </a:r>
            <a:r>
              <a:rPr lang="fr-FR" dirty="0" smtClean="0"/>
              <a:t>linéariser à chaque itération  la dynamique </a:t>
            </a:r>
            <a:r>
              <a:rPr lang="fr-FR" dirty="0" smtClean="0"/>
              <a:t>autour de l’estimation: 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36" y="2635243"/>
            <a:ext cx="2300355" cy="82812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84" y="3828622"/>
            <a:ext cx="6625021" cy="70292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24" y="4715365"/>
            <a:ext cx="1849485" cy="28524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384" y="5413836"/>
            <a:ext cx="395661" cy="28524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017" y="5436347"/>
            <a:ext cx="239237" cy="230036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703065" y="5329748"/>
            <a:ext cx="674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On reprend ensuite la boucle de </a:t>
            </a:r>
            <a:r>
              <a:rPr lang="fr-FR" dirty="0" err="1" smtClean="0"/>
              <a:t>Kalman</a:t>
            </a:r>
            <a:r>
              <a:rPr lang="fr-FR" dirty="0" smtClean="0"/>
              <a:t> en </a:t>
            </a:r>
            <a:r>
              <a:rPr lang="fr-FR" dirty="0" smtClean="0"/>
              <a:t>remplaçant       par </a:t>
            </a:r>
            <a:endParaRPr lang="fr-FR" dirty="0"/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415395" y="267971"/>
            <a:ext cx="2139327" cy="10945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fr-FR" sz="2400" dirty="0" smtClean="0"/>
              <a:t>Localisation</a:t>
            </a:r>
            <a:endParaRPr lang="fr-FR" sz="2400" dirty="0"/>
          </a:p>
        </p:txBody>
      </p: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2971290" y="274638"/>
            <a:ext cx="5715510" cy="1488190"/>
          </a:xfrm>
        </p:spPr>
        <p:txBody>
          <a:bodyPr>
            <a:normAutofit/>
          </a:bodyPr>
          <a:lstStyle/>
          <a:p>
            <a:pPr algn="r"/>
            <a:r>
              <a:rPr lang="fr-FR" dirty="0" smtClean="0"/>
              <a:t>Filtres de </a:t>
            </a:r>
            <a:r>
              <a:rPr lang="fr-FR" dirty="0" err="1" smtClean="0"/>
              <a:t>Kalman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smtClean="0"/>
              <a:t>Filtre Étendu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601524" y="3459290"/>
            <a:ext cx="2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Puis la discrétiser à nouveau: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1502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5" grpId="0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archilocalis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723" y="2347628"/>
            <a:ext cx="6217920" cy="2282952"/>
          </a:xfrm>
          <a:prstGeom prst="rect">
            <a:avLst/>
          </a:prstGeom>
        </p:spPr>
      </p:pic>
      <p:sp>
        <p:nvSpPr>
          <p:cNvPr id="7" name="Rectangle 6"/>
          <p:cNvSpPr>
            <a:spLocks noChangeAspect="1"/>
          </p:cNvSpPr>
          <p:nvPr/>
        </p:nvSpPr>
        <p:spPr>
          <a:xfrm>
            <a:off x="415395" y="267971"/>
            <a:ext cx="2139327" cy="10945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fr-FR" sz="2400" dirty="0" smtClean="0"/>
              <a:t>Localisation</a:t>
            </a:r>
            <a:endParaRPr lang="fr-FR" sz="2400" dirty="0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2971290" y="274638"/>
            <a:ext cx="5715510" cy="1488190"/>
          </a:xfrm>
        </p:spPr>
        <p:txBody>
          <a:bodyPr>
            <a:normAutofit fontScale="90000"/>
          </a:bodyPr>
          <a:lstStyle/>
          <a:p>
            <a:pPr algn="r"/>
            <a:r>
              <a:rPr lang="fr-FR" dirty="0" smtClean="0"/>
              <a:t>Implémentation sous ROS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err="1" smtClean="0"/>
              <a:t>ekf</a:t>
            </a:r>
            <a:r>
              <a:rPr lang="fr-FR" dirty="0" err="1" smtClean="0"/>
              <a:t>_localization</a:t>
            </a:r>
            <a:r>
              <a:rPr lang="fr-FR" dirty="0" err="1"/>
              <a:t>_</a:t>
            </a:r>
            <a:r>
              <a:rPr lang="fr-FR" dirty="0" err="1" smtClean="0"/>
              <a:t>node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1354723" y="4911516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Vecteur d’état à 15 dimensions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354723" y="5297560"/>
            <a:ext cx="5033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Possibilité d’utiliser des vecteurs de mesure partiels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354723" y="5747093"/>
            <a:ext cx="523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EKF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2289363" y="5808292"/>
            <a:ext cx="478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Possibilité d’ajouter de nombreux autres capteurs, de tous types, continus ou non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3382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70" y="1863443"/>
            <a:ext cx="4457801" cy="421457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471" y="1863443"/>
            <a:ext cx="4582528" cy="4175702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3974684" cy="3653106"/>
          </a:xfrm>
        </p:spPr>
        <p:txBody>
          <a:bodyPr/>
          <a:lstStyle/>
          <a:p>
            <a:r>
              <a:rPr lang="fr-FR" dirty="0" smtClean="0"/>
              <a:t>Parcours Réel</a:t>
            </a:r>
          </a:p>
          <a:p>
            <a:endParaRPr lang="fr-FR" dirty="0" smtClean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747888" y="1600200"/>
            <a:ext cx="3974684" cy="3339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Parcours Estimé</a:t>
            </a:r>
          </a:p>
          <a:p>
            <a:endParaRPr lang="fr-FR" dirty="0" smtClean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FR" dirty="0" smtClean="0"/>
              <a:t>Tests sous </a:t>
            </a:r>
            <a:r>
              <a:rPr lang="fr-FR" dirty="0" err="1" smtClean="0"/>
              <a:t>Gazebo</a:t>
            </a:r>
            <a:endParaRPr lang="fr-FR" dirty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415395" y="267971"/>
            <a:ext cx="2139327" cy="10945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fr-FR" sz="2400" dirty="0" smtClean="0"/>
              <a:t>Localisation</a:t>
            </a:r>
            <a:endParaRPr lang="fr-FR" sz="2400" dirty="0"/>
          </a:p>
        </p:txBody>
      </p:sp>
      <p:sp>
        <p:nvSpPr>
          <p:cNvPr id="9" name="ZoneTexte 8"/>
          <p:cNvSpPr txBox="1"/>
          <p:nvPr/>
        </p:nvSpPr>
        <p:spPr>
          <a:xfrm>
            <a:off x="668361" y="5947631"/>
            <a:ext cx="8018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De gros problèmes de mises au point sous </a:t>
            </a:r>
            <a:r>
              <a:rPr lang="fr-FR" dirty="0" err="1" smtClean="0"/>
              <a:t>Gazebo</a:t>
            </a:r>
            <a:r>
              <a:rPr lang="fr-FR" dirty="0" smtClean="0"/>
              <a:t> car IMU simulé fournit des accélérations linéaires de très mauvaise qualité.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1097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Progression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Tellus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Symeter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V2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Environnement ROS, Simulation sous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Gazebo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Localisation</a:t>
            </a:r>
          </a:p>
          <a:p>
            <a:r>
              <a:rPr lang="fr-FR" b="1" dirty="0" smtClean="0"/>
              <a:t>Acquisition LIDAR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(DEMO?)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Test en Grandeur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Perspectives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Questions</a:t>
            </a:r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28517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Traitement Lidar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Lidar génère beaucoup de données</a:t>
            </a:r>
          </a:p>
          <a:p>
            <a:pPr lvl="1"/>
            <a:r>
              <a:rPr lang="fr-FR" dirty="0" smtClean="0"/>
              <a:t>Filtrage nécessaire</a:t>
            </a:r>
          </a:p>
          <a:p>
            <a:r>
              <a:rPr lang="fr-FR" dirty="0" smtClean="0"/>
              <a:t>Reconstitution de la scène</a:t>
            </a:r>
          </a:p>
          <a:p>
            <a:pPr lvl="1"/>
            <a:r>
              <a:rPr lang="fr-FR" dirty="0" smtClean="0"/>
              <a:t>Carte d’occupation 3D</a:t>
            </a:r>
          </a:p>
          <a:p>
            <a:pPr lvl="1"/>
            <a:r>
              <a:rPr lang="fr-FR" dirty="0" err="1" smtClean="0"/>
              <a:t>Octree</a:t>
            </a:r>
            <a:endParaRPr lang="fr-FR" dirty="0" smtClean="0"/>
          </a:p>
          <a:p>
            <a:r>
              <a:rPr lang="fr-FR" dirty="0" smtClean="0"/>
              <a:t>Point Cloud Library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8848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01062" y="274638"/>
            <a:ext cx="5085738" cy="1143000"/>
          </a:xfrm>
        </p:spPr>
        <p:txBody>
          <a:bodyPr>
            <a:normAutofit fontScale="90000"/>
          </a:bodyPr>
          <a:lstStyle/>
          <a:p>
            <a:pPr algn="r"/>
            <a:r>
              <a:rPr lang="fr-FR" dirty="0" smtClean="0"/>
              <a:t>Mise en forme de la trame</a:t>
            </a:r>
            <a:endParaRPr lang="fr-FR" dirty="0"/>
          </a:p>
        </p:txBody>
      </p:sp>
      <p:pic>
        <p:nvPicPr>
          <p:cNvPr id="4" name="Image 3" descr="architraitlid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34" y="1849349"/>
            <a:ext cx="7322824" cy="42658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6893" y="3846645"/>
            <a:ext cx="5230406" cy="226853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366356" y="4867853"/>
            <a:ext cx="1976388" cy="781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427256" y="3817365"/>
            <a:ext cx="1976388" cy="781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5899885" y="4723791"/>
            <a:ext cx="442859" cy="781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960785" y="3909941"/>
            <a:ext cx="442859" cy="781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5517926" y="5504969"/>
            <a:ext cx="692653" cy="781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57200" y="267971"/>
            <a:ext cx="2139327" cy="10945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smtClean="0"/>
              <a:t>Traitements</a:t>
            </a:r>
          </a:p>
          <a:p>
            <a:pPr algn="ctr"/>
            <a:r>
              <a:rPr lang="fr-FR" sz="2400" dirty="0" smtClean="0"/>
              <a:t>Lidar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457278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Plan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Tellus </a:t>
            </a:r>
            <a:r>
              <a:rPr lang="fr-FR" dirty="0" err="1" smtClean="0"/>
              <a:t>Environment</a:t>
            </a:r>
            <a:endParaRPr lang="fr-FR" dirty="0" smtClean="0"/>
          </a:p>
          <a:p>
            <a:r>
              <a:rPr lang="fr-FR" dirty="0" err="1" smtClean="0"/>
              <a:t>Symeter</a:t>
            </a:r>
            <a:r>
              <a:rPr lang="fr-FR" dirty="0" smtClean="0"/>
              <a:t> V2</a:t>
            </a:r>
          </a:p>
          <a:p>
            <a:r>
              <a:rPr lang="fr-FR" dirty="0" smtClean="0"/>
              <a:t>Environnement ROS, Simulation sous </a:t>
            </a:r>
            <a:r>
              <a:rPr lang="fr-FR" dirty="0" err="1" smtClean="0"/>
              <a:t>Gazebo</a:t>
            </a:r>
            <a:endParaRPr lang="fr-FR" dirty="0" smtClean="0"/>
          </a:p>
          <a:p>
            <a:r>
              <a:rPr lang="fr-FR" dirty="0" smtClean="0"/>
              <a:t>Localisation</a:t>
            </a:r>
          </a:p>
          <a:p>
            <a:r>
              <a:rPr lang="fr-FR" dirty="0" smtClean="0"/>
              <a:t>Acquisition LIDAR</a:t>
            </a:r>
          </a:p>
          <a:p>
            <a:r>
              <a:rPr lang="fr-FR" dirty="0" smtClean="0"/>
              <a:t>(DEMO?)</a:t>
            </a:r>
          </a:p>
          <a:p>
            <a:r>
              <a:rPr lang="fr-FR" dirty="0" smtClean="0"/>
              <a:t>Test en Grandeur</a:t>
            </a:r>
          </a:p>
          <a:p>
            <a:r>
              <a:rPr lang="fr-FR" dirty="0" smtClean="0"/>
              <a:t>Perspectives</a:t>
            </a:r>
          </a:p>
          <a:p>
            <a:r>
              <a:rPr lang="fr-FR" dirty="0" smtClean="0"/>
              <a:t>Conclusions</a:t>
            </a:r>
          </a:p>
          <a:p>
            <a:r>
              <a:rPr lang="fr-FR" dirty="0" smtClean="0"/>
              <a:t>Questions</a:t>
            </a: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7028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lidar-unfilte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814"/>
            <a:ext cx="6856895" cy="3316498"/>
          </a:xfrm>
          <a:prstGeom prst="rect">
            <a:avLst/>
          </a:prstGeom>
        </p:spPr>
      </p:pic>
      <p:pic>
        <p:nvPicPr>
          <p:cNvPr id="5" name="Image 4" descr="pointcloud-unfilte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45" y="1791546"/>
            <a:ext cx="5400400" cy="3900289"/>
          </a:xfrm>
          <a:prstGeom prst="rect">
            <a:avLst/>
          </a:prstGeom>
        </p:spPr>
      </p:pic>
      <p:pic>
        <p:nvPicPr>
          <p:cNvPr id="6" name="Image 5" descr="cloudback-filte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444" y="2307710"/>
            <a:ext cx="7126556" cy="45502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292411"/>
            <a:ext cx="2139327" cy="10945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smtClean="0"/>
              <a:t>Traitements</a:t>
            </a:r>
          </a:p>
          <a:p>
            <a:pPr algn="ctr"/>
            <a:r>
              <a:rPr lang="fr-FR" sz="2400" dirty="0" smtClean="0"/>
              <a:t>Lidar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12082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FR" dirty="0" smtClean="0"/>
              <a:t>Accumulation</a:t>
            </a:r>
            <a:endParaRPr lang="fr-FR" dirty="0"/>
          </a:p>
        </p:txBody>
      </p:sp>
      <p:pic>
        <p:nvPicPr>
          <p:cNvPr id="4" name="Image 3" descr="architraitlid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34" y="1849349"/>
            <a:ext cx="7322824" cy="42658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6893" y="3846645"/>
            <a:ext cx="5230406" cy="226853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366356" y="4867853"/>
            <a:ext cx="1976388" cy="781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427256" y="3817365"/>
            <a:ext cx="1976388" cy="781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5899885" y="4723791"/>
            <a:ext cx="442859" cy="781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960785" y="3909941"/>
            <a:ext cx="442859" cy="781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5517926" y="5504969"/>
            <a:ext cx="692653" cy="781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57200" y="274638"/>
            <a:ext cx="2139327" cy="10945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smtClean="0"/>
              <a:t>Traitements</a:t>
            </a:r>
          </a:p>
          <a:p>
            <a:pPr algn="ctr"/>
            <a:r>
              <a:rPr lang="fr-FR" sz="2400" dirty="0" smtClean="0"/>
              <a:t>Lidar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46648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6" grpId="0" animBg="1"/>
      <p:bldP spid="7" grpId="1" animBg="1"/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scanlignedro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826"/>
            <a:ext cx="8096501" cy="5341675"/>
          </a:xfrm>
          <a:prstGeom prst="rect">
            <a:avLst/>
          </a:prstGeom>
        </p:spPr>
      </p:pic>
      <p:pic>
        <p:nvPicPr>
          <p:cNvPr id="6" name="Image 5" descr="scanvir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021" y="2124045"/>
            <a:ext cx="7087273" cy="442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48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Progression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Tellus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Symeter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V2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Environnement ROS, Simulation sous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Gazebo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Localisation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Acquisition LIDAR</a:t>
            </a:r>
          </a:p>
          <a:p>
            <a:r>
              <a:rPr lang="fr-FR" b="1" dirty="0" smtClean="0"/>
              <a:t>(DEMO?)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Test en Grandeur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Perspectives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Questions</a:t>
            </a:r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934696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Dans </a:t>
            </a:r>
            <a:r>
              <a:rPr lang="fr-FR" dirty="0" err="1" smtClean="0"/>
              <a:t>Gazebo</a:t>
            </a:r>
            <a:endParaRPr lang="fr-FR" dirty="0"/>
          </a:p>
        </p:txBody>
      </p:sp>
      <p:pic>
        <p:nvPicPr>
          <p:cNvPr id="4" name="Image 3" descr="tracteurfinsc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2042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Visualisation ROS</a:t>
            </a:r>
            <a:endParaRPr lang="fr-FR"/>
          </a:p>
        </p:txBody>
      </p:sp>
      <p:pic>
        <p:nvPicPr>
          <p:cNvPr id="5" name="Image 4" descr="scanchanti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8250"/>
            <a:ext cx="8032150" cy="489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76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Progression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Tellus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Symeter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V2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Environnement ROS, Simulation sous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Gazebo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Localisation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Acquisition LIDAR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(DEMO?)</a:t>
            </a:r>
          </a:p>
          <a:p>
            <a:r>
              <a:rPr lang="fr-FR" b="1" dirty="0" smtClean="0"/>
              <a:t>Test en Grandeur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Perspectives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Questions</a:t>
            </a:r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467390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Test en grandeur - capture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Tellus Car avec instruments montés</a:t>
            </a:r>
          </a:p>
          <a:p>
            <a:r>
              <a:rPr lang="fr-FR" dirty="0" smtClean="0"/>
              <a:t>Close up avec la légende.</a:t>
            </a:r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6101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données capturées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Image trajectoire GPS</a:t>
            </a:r>
          </a:p>
          <a:p>
            <a:r>
              <a:rPr lang="fr-FR" dirty="0" smtClean="0"/>
              <a:t>Images Evolution des grandeurs IMU</a:t>
            </a:r>
          </a:p>
          <a:p>
            <a:r>
              <a:rPr lang="fr-FR" dirty="0" smtClean="0"/>
              <a:t>Image accumulation des captures LIDAR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326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Architcture</a:t>
            </a:r>
            <a:r>
              <a:rPr lang="fr-FR" dirty="0" smtClean="0"/>
              <a:t> de traitement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1 schéma avec</a:t>
            </a:r>
          </a:p>
          <a:p>
            <a:pPr lvl="1"/>
            <a:r>
              <a:rPr lang="fr-FR" dirty="0" smtClean="0"/>
              <a:t>Les données sources (bag) dans leur propre cadre</a:t>
            </a:r>
          </a:p>
          <a:p>
            <a:pPr lvl="1"/>
            <a:r>
              <a:rPr lang="fr-FR" dirty="0" smtClean="0"/>
              <a:t>Le </a:t>
            </a:r>
            <a:r>
              <a:rPr lang="fr-FR" dirty="0" err="1" smtClean="0"/>
              <a:t>schema</a:t>
            </a:r>
            <a:r>
              <a:rPr lang="fr-FR" dirty="0" smtClean="0"/>
              <a:t> du logiciel </a:t>
            </a:r>
            <a:r>
              <a:rPr lang="fr-FR" dirty="0" err="1" smtClean="0"/>
              <a:t>symeter</a:t>
            </a:r>
            <a:r>
              <a:rPr lang="fr-FR" dirty="0" smtClean="0"/>
              <a:t> dans son propre cadre</a:t>
            </a:r>
          </a:p>
          <a:p>
            <a:pPr lvl="1"/>
            <a:r>
              <a:rPr lang="fr-FR" dirty="0" err="1" smtClean="0"/>
              <a:t>Diffision</a:t>
            </a:r>
            <a:r>
              <a:rPr lang="fr-FR" dirty="0" smtClean="0"/>
              <a:t> des poses lidar, </a:t>
            </a:r>
            <a:r>
              <a:rPr lang="fr-FR" dirty="0" err="1" smtClean="0"/>
              <a:t>gps</a:t>
            </a:r>
            <a:r>
              <a:rPr lang="fr-FR" dirty="0" smtClean="0"/>
              <a:t>, </a:t>
            </a:r>
            <a:r>
              <a:rPr lang="fr-FR" dirty="0" err="1" smtClean="0"/>
              <a:t>imu</a:t>
            </a:r>
            <a:r>
              <a:rPr lang="fr-FR" dirty="0" smtClean="0"/>
              <a:t>, véhicule </a:t>
            </a:r>
            <a:r>
              <a:rPr lang="fr-FR" u="sng" dirty="0" smtClean="0"/>
              <a:t>séparés</a:t>
            </a:r>
            <a:r>
              <a:rPr lang="fr-FR" dirty="0"/>
              <a:t> </a:t>
            </a:r>
            <a:endParaRPr lang="fr-FR" u="sng" dirty="0"/>
          </a:p>
        </p:txBody>
      </p:sp>
    </p:spTree>
    <p:extLst>
      <p:ext uri="{BB962C8B-B14F-4D97-AF65-F5344CB8AC3E}">
        <p14:creationId xmlns:p14="http://schemas.microsoft.com/office/powerpoint/2010/main" val="226462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Progression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b="1" dirty="0" smtClean="0"/>
              <a:t>Tellus </a:t>
            </a:r>
            <a:r>
              <a:rPr lang="fr-FR" b="1" dirty="0" err="1" smtClean="0"/>
              <a:t>Environment</a:t>
            </a:r>
            <a:endParaRPr lang="fr-FR" b="1" dirty="0" smtClean="0"/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Symeter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V2</a:t>
            </a:r>
          </a:p>
          <a:p>
            <a:r>
              <a:rPr lang="fr-FR" b="1" dirty="0" smtClean="0">
                <a:solidFill>
                  <a:schemeClr val="bg1">
                    <a:lumMod val="65000"/>
                  </a:schemeClr>
                </a:solidFill>
              </a:rPr>
              <a:t>Environnement ROS, Simulation sous </a:t>
            </a:r>
            <a:r>
              <a:rPr lang="fr-FR" b="1" dirty="0" err="1" smtClean="0">
                <a:solidFill>
                  <a:schemeClr val="bg1">
                    <a:lumMod val="65000"/>
                  </a:schemeClr>
                </a:solidFill>
              </a:rPr>
              <a:t>Gazebo</a:t>
            </a:r>
            <a:endParaRPr lang="fr-FR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Localisation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Acquisition LIDAR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(DEMO?)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Test en Grandeur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Perspectives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Questions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285423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</a:t>
            </a:r>
            <a:r>
              <a:rPr lang="fr-FR" dirty="0" smtClean="0"/>
              <a:t>ifficultés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Orientation incertaine des données IMU</a:t>
            </a:r>
          </a:p>
          <a:p>
            <a:r>
              <a:rPr lang="fr-FR" dirty="0" err="1" smtClean="0"/>
              <a:t>Ekf_localization_node</a:t>
            </a:r>
            <a:r>
              <a:rPr lang="fr-FR" dirty="0" smtClean="0"/>
              <a:t> très sensible à la pose de l’IMU. Celui-ci doit être connu avec une très grande précision sinon dérive irrécupérable.</a:t>
            </a:r>
          </a:p>
          <a:p>
            <a:r>
              <a:rPr lang="fr-FR" dirty="0" smtClean="0"/>
              <a:t>Travail encore en cours.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423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Progression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Tellus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Symeter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V2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Environnement ROS, Simulation sous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Gazebo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Localisation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Acquisition LIDAR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(DEMO?)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Test en Grandeur</a:t>
            </a:r>
          </a:p>
          <a:p>
            <a:r>
              <a:rPr lang="fr-FR" b="1" dirty="0" smtClean="0"/>
              <a:t>Perspectives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Questions</a:t>
            </a:r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52279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 Localisation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Mieux utiliser l’IMU</a:t>
            </a:r>
          </a:p>
          <a:p>
            <a:r>
              <a:rPr lang="fr-FR" dirty="0" smtClean="0"/>
              <a:t>Peut être utiliser d’autres sources</a:t>
            </a:r>
          </a:p>
          <a:p>
            <a:pPr lvl="1"/>
            <a:r>
              <a:rPr lang="fr-FR" dirty="0" smtClean="0"/>
              <a:t>Odométrie tracteur (si disponible)</a:t>
            </a:r>
          </a:p>
          <a:p>
            <a:pPr lvl="1"/>
            <a:r>
              <a:rPr lang="fr-FR" dirty="0" smtClean="0"/>
              <a:t>Odométrie visuelle (nécessite une caméra)</a:t>
            </a:r>
          </a:p>
          <a:p>
            <a:r>
              <a:rPr lang="fr-FR" dirty="0" smtClean="0"/>
              <a:t>Précision dans la </a:t>
            </a:r>
            <a:r>
              <a:rPr lang="fr-FR" dirty="0" err="1" smtClean="0"/>
              <a:t>localization</a:t>
            </a:r>
            <a:r>
              <a:rPr lang="fr-FR" dirty="0" smtClean="0"/>
              <a:t> = précision dans le service</a:t>
            </a:r>
          </a:p>
        </p:txBody>
      </p:sp>
    </p:spTree>
    <p:extLst>
      <p:ext uri="{BB962C8B-B14F-4D97-AF65-F5344CB8AC3E}">
        <p14:creationId xmlns:p14="http://schemas.microsoft.com/office/powerpoint/2010/main" val="3342175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 Traitement LIDAR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Octomap</a:t>
            </a:r>
            <a:r>
              <a:rPr lang="fr-FR" dirty="0" smtClean="0"/>
              <a:t> n’est entièrement adapté à nos besoin</a:t>
            </a:r>
          </a:p>
          <a:p>
            <a:r>
              <a:rPr lang="fr-FR" dirty="0" smtClean="0"/>
              <a:t>Développer un module PCL + ROS adapté</a:t>
            </a:r>
          </a:p>
          <a:p>
            <a:r>
              <a:rPr lang="fr-FR" dirty="0" err="1" smtClean="0"/>
              <a:t>Monitorer</a:t>
            </a:r>
            <a:r>
              <a:rPr lang="fr-FR" dirty="0" smtClean="0"/>
              <a:t> le tassage</a:t>
            </a:r>
          </a:p>
          <a:p>
            <a:r>
              <a:rPr lang="fr-FR" dirty="0" smtClean="0"/>
              <a:t>Mesurer le volume.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7908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 Simulation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Emulation du Tassage</a:t>
            </a:r>
          </a:p>
          <a:p>
            <a:pPr lvl="1"/>
            <a:r>
              <a:rPr lang="fr-FR" dirty="0" smtClean="0"/>
              <a:t>Pas possible de simuler « mécaniquement » le tassage</a:t>
            </a:r>
          </a:p>
          <a:p>
            <a:pPr lvl="1"/>
            <a:r>
              <a:rPr lang="fr-FR" dirty="0" smtClean="0"/>
              <a:t>Possible émulation en sauvant l’état de la session</a:t>
            </a:r>
          </a:p>
        </p:txBody>
      </p:sp>
    </p:spTree>
    <p:extLst>
      <p:ext uri="{BB962C8B-B14F-4D97-AF65-F5344CB8AC3E}">
        <p14:creationId xmlns:p14="http://schemas.microsoft.com/office/powerpoint/2010/main" val="2847274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Autres Capteurs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Nouveau(x) capteur(s)</a:t>
            </a:r>
          </a:p>
          <a:p>
            <a:pPr lvl="1"/>
            <a:r>
              <a:rPr lang="fr-FR" dirty="0" smtClean="0"/>
              <a:t>Spectromètre, caméra </a:t>
            </a:r>
            <a:r>
              <a:rPr lang="fr-FR" dirty="0" err="1" smtClean="0"/>
              <a:t>multispectrale</a:t>
            </a:r>
            <a:r>
              <a:rPr lang="fr-FR" dirty="0" smtClean="0"/>
              <a:t>/thermique</a:t>
            </a:r>
          </a:p>
          <a:p>
            <a:pPr lvl="1"/>
            <a:r>
              <a:rPr lang="fr-FR" dirty="0" smtClean="0"/>
              <a:t>Qualifier les caractères physico-chimiques du silo, strate par strate, dés le tassage.</a:t>
            </a:r>
          </a:p>
          <a:p>
            <a:pPr lvl="1"/>
            <a:r>
              <a:rPr lang="fr-FR" dirty="0" smtClean="0"/>
              <a:t>(information disponible à l’heure actuelle uniquement par analyse après carottage).</a:t>
            </a:r>
          </a:p>
          <a:p>
            <a:pPr lvl="1"/>
            <a:r>
              <a:rPr lang="fr-FR" dirty="0" smtClean="0"/>
              <a:t>On arriverait alors  une véritable cartographie du silo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0471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Progression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Tellus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Symeter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V2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Environnement ROS, Simulation sous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Gazebo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Localisation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Acquisition LIDAR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(DEMO?)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Test en Grandeur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Perspectives</a:t>
            </a:r>
          </a:p>
          <a:p>
            <a:r>
              <a:rPr lang="fr-FR" b="1" dirty="0" smtClean="0"/>
              <a:t>Conclusion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Questions</a:t>
            </a:r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36636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Images pour chacun des aspects traités</a:t>
            </a:r>
          </a:p>
          <a:p>
            <a:pPr lvl="1"/>
            <a:r>
              <a:rPr lang="fr-FR" dirty="0" smtClean="0"/>
              <a:t>Simulation et Test Possible</a:t>
            </a:r>
          </a:p>
          <a:p>
            <a:pPr lvl="1"/>
            <a:r>
              <a:rPr lang="fr-FR" dirty="0" smtClean="0"/>
              <a:t>Les mécanismes de base sont en place</a:t>
            </a:r>
          </a:p>
          <a:p>
            <a:pPr lvl="2"/>
            <a:r>
              <a:rPr lang="fr-FR" dirty="0" smtClean="0"/>
              <a:t>Localisation</a:t>
            </a:r>
          </a:p>
          <a:p>
            <a:pPr lvl="2"/>
            <a:r>
              <a:rPr lang="fr-FR" dirty="0" smtClean="0"/>
              <a:t>Chaine de traitement LIDAR</a:t>
            </a:r>
          </a:p>
          <a:p>
            <a:pPr lvl="2"/>
            <a:r>
              <a:rPr lang="fr-FR" dirty="0" smtClean="0"/>
              <a:t>Reconstruction Modèle Numérique de Chantier</a:t>
            </a:r>
          </a:p>
          <a:p>
            <a:pPr lvl="1"/>
            <a:r>
              <a:rPr lang="fr-FR" dirty="0" smtClean="0"/>
              <a:t>Les axes d ’améliorations sont définis</a:t>
            </a:r>
          </a:p>
          <a:p>
            <a:pPr lvl="1"/>
            <a:r>
              <a:rPr lang="fr-FR" dirty="0" smtClean="0"/>
              <a:t>Envisageable futurs tests en Grandeurs productifs</a:t>
            </a:r>
          </a:p>
          <a:p>
            <a:pPr lvl="1"/>
            <a:r>
              <a:rPr lang="fr-FR" dirty="0" smtClean="0"/>
              <a:t>Evolution vers une réelle cartographie physico-chimique du silo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967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Progression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Tellus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Symeter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V2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Environnement ROS, Simulation sous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Gazebo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Localisation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Acquisition LIDAR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(DEMO?)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Test en Grandeur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Perspectives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r>
              <a:rPr lang="fr-FR" b="1" dirty="0" smtClean="0"/>
              <a:t>Questions</a:t>
            </a:r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86051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 smtClean="0"/>
              <a:t>Questions?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9664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12517" y="606712"/>
            <a:ext cx="3018272" cy="756128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smtClean="0"/>
              <a:t>Création 2012</a:t>
            </a:r>
          </a:p>
          <a:p>
            <a:pPr marL="457200" lvl="1" indent="0">
              <a:buNone/>
            </a:pPr>
            <a:endParaRPr lang="fr-FR" dirty="0" smtClean="0"/>
          </a:p>
        </p:txBody>
      </p:sp>
      <p:pic>
        <p:nvPicPr>
          <p:cNvPr id="6" name="Image 5" descr="logo-tellusen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8" y="289477"/>
            <a:ext cx="3530600" cy="1092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66778" y="1720576"/>
            <a:ext cx="46941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 smtClean="0"/>
              <a:t> Traitement de données Géophysiques et Optiques</a:t>
            </a:r>
            <a:endParaRPr lang="fr-FR" sz="3200" dirty="0"/>
          </a:p>
        </p:txBody>
      </p:sp>
      <p:pic>
        <p:nvPicPr>
          <p:cNvPr id="9" name="Image 8" descr="radar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20286"/>
            <a:ext cx="4377757" cy="2424452"/>
          </a:xfrm>
          <a:prstGeom prst="rect">
            <a:avLst/>
          </a:prstGeom>
        </p:spPr>
      </p:pic>
      <p:pic>
        <p:nvPicPr>
          <p:cNvPr id="10" name="Image 9" descr="E179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79" y="3305924"/>
            <a:ext cx="5770999" cy="324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36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 smtClean="0"/>
              <a:t>Questions?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0226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 smtClean="0"/>
              <a:t>Questions?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0574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Robot Préliminaire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rcRect t="18005" b="180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02565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 chantier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murs </a:t>
            </a:r>
            <a:r>
              <a:rPr lang="fr-FR" dirty="0" smtClean="0">
                <a:sym typeface="Wingdings"/>
              </a:rPr>
              <a:t> simples pavés sous </a:t>
            </a:r>
            <a:r>
              <a:rPr lang="fr-FR" dirty="0" err="1" smtClean="0">
                <a:sym typeface="Wingdings"/>
              </a:rPr>
              <a:t>gazebo</a:t>
            </a:r>
            <a:endParaRPr lang="fr-FR" dirty="0" smtClean="0">
              <a:sym typeface="Wingdings"/>
            </a:endParaRPr>
          </a:p>
          <a:p>
            <a:r>
              <a:rPr lang="fr-FR" dirty="0" smtClean="0">
                <a:sym typeface="Wingdings"/>
              </a:rPr>
              <a:t>Silo: modélisé sous </a:t>
            </a:r>
            <a:r>
              <a:rPr lang="fr-FR" dirty="0" err="1" smtClean="0">
                <a:sym typeface="Wingdings"/>
              </a:rPr>
              <a:t>Blender</a:t>
            </a:r>
            <a:endParaRPr lang="fr-FR" dirty="0" smtClean="0">
              <a:sym typeface="Wingdings"/>
            </a:endParaRPr>
          </a:p>
          <a:p>
            <a:r>
              <a:rPr lang="fr-FR" dirty="0" smtClean="0">
                <a:sym typeface="Wingdings"/>
              </a:rPr>
              <a:t>Puis importé sous </a:t>
            </a:r>
            <a:r>
              <a:rPr lang="fr-FR" dirty="0" err="1" smtClean="0">
                <a:sym typeface="Wingdings"/>
              </a:rPr>
              <a:t>Gazebo</a:t>
            </a:r>
            <a:r>
              <a:rPr lang="fr-FR" dirty="0" smtClean="0">
                <a:sym typeface="Wingdings"/>
              </a:rPr>
              <a:t> en tant que modèle</a:t>
            </a:r>
          </a:p>
          <a:p>
            <a:pPr lvl="1"/>
            <a:r>
              <a:rPr lang="fr-FR" dirty="0" smtClean="0">
                <a:sym typeface="Wingdings"/>
              </a:rPr>
              <a:t>Photo sous </a:t>
            </a:r>
            <a:r>
              <a:rPr lang="fr-FR" dirty="0" err="1" smtClean="0">
                <a:sym typeface="Wingdings"/>
              </a:rPr>
              <a:t>blender</a:t>
            </a:r>
            <a:endParaRPr lang="fr-FR" dirty="0" smtClean="0">
              <a:sym typeface="Wingdings"/>
            </a:endParaRPr>
          </a:p>
          <a:p>
            <a:pPr lvl="1"/>
            <a:r>
              <a:rPr lang="fr-FR" dirty="0" smtClean="0">
                <a:sym typeface="Wingdings"/>
              </a:rPr>
              <a:t>Code XML du modèle</a:t>
            </a:r>
          </a:p>
          <a:p>
            <a:pPr lvl="1"/>
            <a:r>
              <a:rPr lang="fr-FR" dirty="0" smtClean="0">
                <a:sym typeface="Wingdings"/>
              </a:rPr>
              <a:t>Inclusion dans le fichier monde</a:t>
            </a:r>
          </a:p>
          <a:p>
            <a:pPr lvl="1"/>
            <a:r>
              <a:rPr lang="fr-FR" dirty="0" smtClean="0">
                <a:sym typeface="Wingdings"/>
              </a:rPr>
              <a:t>Résultat sous </a:t>
            </a:r>
            <a:r>
              <a:rPr lang="fr-FR" dirty="0" err="1" smtClean="0">
                <a:sym typeface="Wingdings"/>
              </a:rPr>
              <a:t>Gazebo</a:t>
            </a:r>
            <a:r>
              <a:rPr lang="fr-FR" dirty="0" smtClean="0">
                <a:sym typeface="Wingdings"/>
              </a:rPr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855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Mise en forme du signal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Pourquoi?</a:t>
            </a:r>
          </a:p>
          <a:p>
            <a:pPr lvl="1"/>
            <a:r>
              <a:rPr lang="fr-FR" dirty="0" err="1" smtClean="0"/>
              <a:t>Convertion</a:t>
            </a:r>
            <a:r>
              <a:rPr lang="fr-FR" dirty="0" smtClean="0"/>
              <a:t> angle/distance </a:t>
            </a:r>
            <a:r>
              <a:rPr lang="fr-FR" dirty="0" smtClean="0">
                <a:sym typeface="Wingdings"/>
              </a:rPr>
              <a:t> point/ repère véhicule</a:t>
            </a:r>
            <a:endParaRPr lang="fr-FR" dirty="0" smtClean="0"/>
          </a:p>
          <a:p>
            <a:pPr lvl="1"/>
            <a:r>
              <a:rPr lang="fr-FR" dirty="0" smtClean="0"/>
              <a:t>Repartir des points de mesure régulièrement espacés dans l’espace </a:t>
            </a:r>
          </a:p>
          <a:p>
            <a:pPr lvl="1"/>
            <a:r>
              <a:rPr lang="fr-FR" dirty="0" smtClean="0"/>
              <a:t>Réduire </a:t>
            </a:r>
            <a:r>
              <a:rPr lang="fr-FR" dirty="0" err="1" smtClean="0"/>
              <a:t>bitrate</a:t>
            </a:r>
            <a:endParaRPr lang="fr-FR" dirty="0"/>
          </a:p>
          <a:p>
            <a:r>
              <a:rPr lang="fr-FR" dirty="0" smtClean="0"/>
              <a:t>Implémentation PCL ROS.</a:t>
            </a:r>
          </a:p>
          <a:p>
            <a:r>
              <a:rPr lang="fr-FR" dirty="0" smtClean="0"/>
              <a:t>Images:</a:t>
            </a:r>
          </a:p>
          <a:p>
            <a:pPr lvl="1"/>
            <a:r>
              <a:rPr lang="fr-FR" dirty="0" smtClean="0"/>
              <a:t>Capture </a:t>
            </a:r>
            <a:r>
              <a:rPr lang="fr-FR" dirty="0" err="1" smtClean="0"/>
              <a:t>laserscan</a:t>
            </a:r>
            <a:endParaRPr lang="fr-FR" dirty="0" smtClean="0"/>
          </a:p>
          <a:p>
            <a:pPr lvl="1"/>
            <a:r>
              <a:rPr lang="fr-FR" dirty="0" smtClean="0"/>
              <a:t>Capture point </a:t>
            </a:r>
            <a:r>
              <a:rPr lang="fr-FR" dirty="0" err="1" smtClean="0"/>
              <a:t>cloud</a:t>
            </a:r>
            <a:r>
              <a:rPr lang="fr-FR" dirty="0" smtClean="0"/>
              <a:t> non filtré</a:t>
            </a:r>
          </a:p>
          <a:p>
            <a:pPr lvl="1"/>
            <a:r>
              <a:rPr lang="fr-FR" dirty="0" smtClean="0"/>
              <a:t>Capture point </a:t>
            </a:r>
            <a:r>
              <a:rPr lang="fr-FR" dirty="0" err="1" smtClean="0"/>
              <a:t>cloud</a:t>
            </a:r>
            <a:r>
              <a:rPr lang="fr-FR" dirty="0" smtClean="0"/>
              <a:t> filtré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85431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Accumulation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Structure de donnée d’indexation spatiale: </a:t>
            </a:r>
            <a:r>
              <a:rPr lang="fr-FR" dirty="0" err="1" smtClean="0"/>
              <a:t>Octree</a:t>
            </a:r>
            <a:endParaRPr lang="fr-FR" dirty="0" smtClean="0"/>
          </a:p>
          <a:p>
            <a:r>
              <a:rPr lang="fr-FR" dirty="0" smtClean="0"/>
              <a:t>Ajouter les trames une par une, position du lidar dans la scène</a:t>
            </a:r>
          </a:p>
          <a:p>
            <a:r>
              <a:rPr lang="fr-FR" dirty="0" smtClean="0"/>
              <a:t>Pour aller plus vite: utilisation d’un module </a:t>
            </a:r>
            <a:r>
              <a:rPr lang="fr-FR" dirty="0" err="1" smtClean="0"/>
              <a:t>pré-existant</a:t>
            </a:r>
            <a:r>
              <a:rPr lang="fr-FR" dirty="0" smtClean="0"/>
              <a:t>: </a:t>
            </a:r>
            <a:r>
              <a:rPr lang="fr-FR" dirty="0" err="1" smtClean="0"/>
              <a:t>Octomap</a:t>
            </a:r>
            <a:endParaRPr lang="fr-FR" dirty="0" smtClean="0"/>
          </a:p>
          <a:p>
            <a:r>
              <a:rPr lang="fr-FR" dirty="0" smtClean="0"/>
              <a:t>Images: </a:t>
            </a:r>
          </a:p>
          <a:p>
            <a:pPr lvl="1"/>
            <a:r>
              <a:rPr lang="fr-FR" dirty="0" err="1" smtClean="0"/>
              <a:t>Octree</a:t>
            </a:r>
            <a:r>
              <a:rPr lang="fr-FR" dirty="0" smtClean="0"/>
              <a:t> : cube subdivisé + arbre le représentant</a:t>
            </a:r>
          </a:p>
          <a:p>
            <a:pPr lvl="1"/>
            <a:r>
              <a:rPr lang="fr-FR" dirty="0" smtClean="0"/>
              <a:t>Images montrant les trames ajoutées //</a:t>
            </a:r>
          </a:p>
          <a:p>
            <a:pPr lvl="1"/>
            <a:r>
              <a:rPr lang="fr-FR" dirty="0" smtClean="0"/>
              <a:t>Image montrant un virage </a:t>
            </a:r>
            <a:r>
              <a:rPr lang="fr-FR" dirty="0" smtClean="0">
                <a:sym typeface="Wingdings"/>
              </a:rPr>
              <a:t> intérêt de l’indexation spatiale</a:t>
            </a:r>
            <a:endParaRPr lang="fr-FR" dirty="0" smtClean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8145824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DEMO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Démonstration d’une simulation sous </a:t>
            </a:r>
            <a:r>
              <a:rPr lang="fr-FR" dirty="0" err="1" smtClean="0"/>
              <a:t>Gazebo</a:t>
            </a:r>
            <a:r>
              <a:rPr lang="fr-FR" dirty="0" smtClean="0"/>
              <a:t> d’un tracteur évoluant sur un silo</a:t>
            </a:r>
          </a:p>
          <a:p>
            <a:r>
              <a:rPr lang="fr-FR" dirty="0" smtClean="0"/>
              <a:t>Affichage sous </a:t>
            </a:r>
            <a:r>
              <a:rPr lang="fr-FR" dirty="0" err="1" smtClean="0"/>
              <a:t>rviz</a:t>
            </a:r>
            <a:r>
              <a:rPr lang="fr-FR" dirty="0" smtClean="0"/>
              <a:t> de l’acquisition</a:t>
            </a:r>
          </a:p>
          <a:p>
            <a:r>
              <a:rPr lang="fr-FR" dirty="0" smtClean="0"/>
              <a:t>Affichage du nuage de points sous </a:t>
            </a:r>
            <a:r>
              <a:rPr lang="fr-FR" dirty="0" err="1" smtClean="0"/>
              <a:t>ParaView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109068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FIN DE DEMO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2 images</a:t>
            </a:r>
          </a:p>
          <a:p>
            <a:pPr lvl="1"/>
            <a:r>
              <a:rPr lang="fr-FR" dirty="0" smtClean="0"/>
              <a:t>Tracteur sous </a:t>
            </a:r>
            <a:r>
              <a:rPr lang="fr-FR" dirty="0" err="1" smtClean="0"/>
              <a:t>Gazebo</a:t>
            </a:r>
            <a:r>
              <a:rPr lang="fr-FR" dirty="0" smtClean="0"/>
              <a:t> ayant juste fini son scan</a:t>
            </a:r>
          </a:p>
          <a:p>
            <a:pPr lvl="1"/>
            <a:r>
              <a:rPr lang="fr-FR" dirty="0" smtClean="0"/>
              <a:t>Tracteur sous </a:t>
            </a:r>
            <a:r>
              <a:rPr lang="fr-FR" dirty="0" err="1" smtClean="0"/>
              <a:t>Rviz</a:t>
            </a:r>
            <a:r>
              <a:rPr lang="fr-FR" dirty="0" smtClean="0"/>
              <a:t> avec chantier scanné</a:t>
            </a:r>
          </a:p>
          <a:p>
            <a:pPr marL="457200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604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2099"/>
            <a:ext cx="3225800" cy="9271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069925" y="420078"/>
            <a:ext cx="507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De nombreux outils de développement</a:t>
            </a:r>
            <a:endParaRPr lang="fr-FR" sz="24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74" y="1403112"/>
            <a:ext cx="6527267" cy="294919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288" y="2274362"/>
            <a:ext cx="6975547" cy="435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1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Localisation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Fusion de Données:</a:t>
            </a:r>
          </a:p>
          <a:p>
            <a:r>
              <a:rPr lang="fr-FR" dirty="0" smtClean="0"/>
              <a:t>Filtre de </a:t>
            </a:r>
            <a:r>
              <a:rPr lang="fr-FR" dirty="0" err="1" smtClean="0"/>
              <a:t>Kalman</a:t>
            </a:r>
            <a:endParaRPr lang="fr-FR" dirty="0"/>
          </a:p>
          <a:p>
            <a:r>
              <a:rPr lang="fr-FR" dirty="0" smtClean="0"/>
              <a:t>Mise en œuvre sous ROS: </a:t>
            </a:r>
            <a:r>
              <a:rPr lang="fr-FR" dirty="0" err="1" smtClean="0"/>
              <a:t>ekf_localisation_node</a:t>
            </a:r>
            <a:endParaRPr lang="fr-FR" dirty="0" smtClean="0"/>
          </a:p>
          <a:p>
            <a:r>
              <a:rPr lang="fr-FR" dirty="0" smtClean="0"/>
              <a:t>Développement scripts Python pour analyse des tests</a:t>
            </a:r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6885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11938" y="289477"/>
            <a:ext cx="4254738" cy="756128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Acquisition de données</a:t>
            </a:r>
            <a:endParaRPr lang="fr-FR" dirty="0"/>
          </a:p>
        </p:txBody>
      </p:sp>
      <p:pic>
        <p:nvPicPr>
          <p:cNvPr id="4" name="Image 3" descr="logo-tellusen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8" y="289477"/>
            <a:ext cx="3530600" cy="1092200"/>
          </a:xfrm>
          <a:prstGeom prst="rect">
            <a:avLst/>
          </a:prstGeom>
        </p:spPr>
      </p:pic>
      <p:pic>
        <p:nvPicPr>
          <p:cNvPr id="5" name="Image 4" descr="IMG_033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206" y="1794804"/>
            <a:ext cx="2748019" cy="453509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876488" y="2120689"/>
            <a:ext cx="107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Géoradar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876488" y="1737162"/>
            <a:ext cx="1608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Magnétomètre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876488" y="250421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Sonar </a:t>
            </a:r>
            <a:r>
              <a:rPr lang="fr-FR" dirty="0" err="1" smtClean="0"/>
              <a:t>multi-faisceaux</a:t>
            </a:r>
            <a:endParaRPr lang="fr-FR" dirty="0"/>
          </a:p>
        </p:txBody>
      </p:sp>
      <p:pic>
        <p:nvPicPr>
          <p:cNvPr id="9" name="Image 8" descr="sona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8" y="1805686"/>
            <a:ext cx="3260092" cy="4573061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3876488" y="2873547"/>
            <a:ext cx="1025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LIDAR, ...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1769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01937" y="289477"/>
            <a:ext cx="3713747" cy="47978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dirty="0" smtClean="0"/>
              <a:t>Cartographie haute définition</a:t>
            </a:r>
            <a:endParaRPr lang="fr-FR" dirty="0"/>
          </a:p>
        </p:txBody>
      </p:sp>
      <p:pic>
        <p:nvPicPr>
          <p:cNvPr id="4" name="Image 3" descr="logo-tellusen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8" y="289477"/>
            <a:ext cx="3530600" cy="1092200"/>
          </a:xfrm>
          <a:prstGeom prst="rect">
            <a:avLst/>
          </a:prstGeom>
        </p:spPr>
      </p:pic>
      <p:pic>
        <p:nvPicPr>
          <p:cNvPr id="2" name="Image 1" descr="Capture d’écran 2018-09-06 à 10.27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32" y="1635668"/>
            <a:ext cx="6538044" cy="4701600"/>
          </a:xfrm>
          <a:prstGeom prst="rect">
            <a:avLst/>
          </a:prstGeom>
        </p:spPr>
      </p:pic>
      <p:pic>
        <p:nvPicPr>
          <p:cNvPr id="13" name="Image 12" descr="Capture d’écran 2018-09-06 à 10.28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32" y="1650968"/>
            <a:ext cx="6537960" cy="468630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4424565" y="891289"/>
            <a:ext cx="2011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Problèmes Inverses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30488" y="891289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Fusion de Données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4204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Progression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Tellus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b="1" dirty="0" err="1" smtClean="0"/>
              <a:t>Symeter</a:t>
            </a:r>
            <a:r>
              <a:rPr lang="fr-FR" b="1" dirty="0" smtClean="0"/>
              <a:t> V2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Environnement ROS, Simulation sous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Gazebo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Localisation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Acquisition LIDAR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(DEMO?)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Test en Grandeur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Perspectives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Questions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7028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5896</TotalTime>
  <Words>2562</Words>
  <Application>Microsoft Macintosh PowerPoint</Application>
  <PresentationFormat>Présentation à l'écran (4:3)</PresentationFormat>
  <Paragraphs>473</Paragraphs>
  <Slides>69</Slides>
  <Notes>15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69</vt:i4>
      </vt:variant>
    </vt:vector>
  </HeadingPairs>
  <TitlesOfParts>
    <vt:vector size="70" baseType="lpstr">
      <vt:lpstr>Thème Office</vt:lpstr>
      <vt:lpstr>Etude et développement d’outils mathématiques pour estimer, en temps réel, le tassage et le volume d’un silo de maïs à partir de capteurs embarqués  </vt:lpstr>
      <vt:lpstr>Présentation PowerPoint</vt:lpstr>
      <vt:lpstr>Présentation PowerPoint</vt:lpstr>
      <vt:lpstr>Plan </vt:lpstr>
      <vt:lpstr>Progression </vt:lpstr>
      <vt:lpstr>Présentation PowerPoint</vt:lpstr>
      <vt:lpstr>Présentation PowerPoint</vt:lpstr>
      <vt:lpstr>Présentation PowerPoint</vt:lpstr>
      <vt:lpstr>Progression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Progression </vt:lpstr>
      <vt:lpstr>Environnement</vt:lpstr>
      <vt:lpstr>Présentation PowerPoint</vt:lpstr>
      <vt:lpstr>Présentation PowerPoint</vt:lpstr>
      <vt:lpstr>Présentation PowerPoint</vt:lpstr>
      <vt:lpstr>Principe de Simulation</vt:lpstr>
      <vt:lpstr>Besoin d’un tracteur ?</vt:lpstr>
      <vt:lpstr>Présentation PowerPoint</vt:lpstr>
      <vt:lpstr>Présentation PowerPoint</vt:lpstr>
      <vt:lpstr>Présentation PowerPoint</vt:lpstr>
      <vt:lpstr>Progression </vt:lpstr>
      <vt:lpstr>Pourquoi la localisation?</vt:lpstr>
      <vt:lpstr>« Pose » du Problème</vt:lpstr>
      <vt:lpstr>Utilisation IMU + GPS: Sensor Fusion</vt:lpstr>
      <vt:lpstr>Filtres de Kalman: Principe</vt:lpstr>
      <vt:lpstr>Filtres de Kalman: Boucle</vt:lpstr>
      <vt:lpstr>Filtres de Kalman: Dynamique non linéaire</vt:lpstr>
      <vt:lpstr>Filtres de Kalman: Filtre Étendu</vt:lpstr>
      <vt:lpstr>Implémentation sous ROS: ekf_localization_node</vt:lpstr>
      <vt:lpstr>Tests sous Gazebo</vt:lpstr>
      <vt:lpstr>Progression </vt:lpstr>
      <vt:lpstr>Traitement Lidar</vt:lpstr>
      <vt:lpstr>Mise en forme de la trame</vt:lpstr>
      <vt:lpstr>Présentation PowerPoint</vt:lpstr>
      <vt:lpstr>Accumulation</vt:lpstr>
      <vt:lpstr>Présentation PowerPoint</vt:lpstr>
      <vt:lpstr>Progression </vt:lpstr>
      <vt:lpstr>Dans Gazebo</vt:lpstr>
      <vt:lpstr>Visualisation ROS</vt:lpstr>
      <vt:lpstr>Progression </vt:lpstr>
      <vt:lpstr>Test en grandeur - capture</vt:lpstr>
      <vt:lpstr>Les données capturées</vt:lpstr>
      <vt:lpstr>Architcture de traitement</vt:lpstr>
      <vt:lpstr>Difficultés</vt:lpstr>
      <vt:lpstr>Progression </vt:lpstr>
      <vt:lpstr>Perspectives Localisation</vt:lpstr>
      <vt:lpstr>Perspective Traitement LIDAR</vt:lpstr>
      <vt:lpstr>Perspective Simulation</vt:lpstr>
      <vt:lpstr>Autres Capteurs</vt:lpstr>
      <vt:lpstr>Progression </vt:lpstr>
      <vt:lpstr>Conclusion</vt:lpstr>
      <vt:lpstr>Progression </vt:lpstr>
      <vt:lpstr>Présentation PowerPoint</vt:lpstr>
      <vt:lpstr>Présentation PowerPoint</vt:lpstr>
      <vt:lpstr>Présentation PowerPoint</vt:lpstr>
      <vt:lpstr>Robot Préliminaire</vt:lpstr>
      <vt:lpstr>Modèle chantier</vt:lpstr>
      <vt:lpstr>Mise en forme du signal</vt:lpstr>
      <vt:lpstr>Accumulation</vt:lpstr>
      <vt:lpstr>DEMO</vt:lpstr>
      <vt:lpstr>FIN DE DEMO</vt:lpstr>
      <vt:lpstr>Présentation PowerPoint</vt:lpstr>
      <vt:lpstr>Localisation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Etude et développement d’outils mathématiques pour estimer, en temps réel, le tassage et le volume d’un silo de maïs à partir de capteurs embarqués  </dc:title>
  <dc:creator>Guillaume Cotillard</dc:creator>
  <cp:lastModifiedBy>Guillaume Cotillard</cp:lastModifiedBy>
  <cp:revision>136</cp:revision>
  <dcterms:created xsi:type="dcterms:W3CDTF">2018-03-29T13:57:26Z</dcterms:created>
  <dcterms:modified xsi:type="dcterms:W3CDTF">2018-09-06T17:29:58Z</dcterms:modified>
</cp:coreProperties>
</file>